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T Sans Narrow"/>
      <p:regular r:id="rId42"/>
      <p:bold r:id="rId43"/>
    </p:embeddedFont>
    <p:embeddedFont>
      <p:font typeface="Poppins"/>
      <p:regular r:id="rId44"/>
      <p:bold r:id="rId45"/>
      <p:italic r:id="rId46"/>
      <p:boldItalic r:id="rId47"/>
    </p:embeddedFont>
    <p:embeddedFont>
      <p:font typeface="Candara"/>
      <p:regular r:id="rId48"/>
      <p:bold r:id="rId49"/>
      <p:italic r:id="rId50"/>
      <p:boldItalic r:id="rId51"/>
    </p:embeddedFont>
    <p:embeddedFont>
      <p:font typeface="Poppins Black"/>
      <p:bold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TSansNarrow-regular.fntdata"/><Relationship Id="rId41" Type="http://schemas.openxmlformats.org/officeDocument/2006/relationships/slide" Target="slides/slide35.xml"/><Relationship Id="rId44" Type="http://schemas.openxmlformats.org/officeDocument/2006/relationships/font" Target="fonts/Poppins-regular.fntdata"/><Relationship Id="rId43" Type="http://schemas.openxmlformats.org/officeDocument/2006/relationships/font" Target="fonts/PTSansNarrow-bold.fntdata"/><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andara-regular.fntdata"/><Relationship Id="rId47" Type="http://schemas.openxmlformats.org/officeDocument/2006/relationships/font" Target="fonts/Poppins-boldItalic.fntdata"/><Relationship Id="rId49" Type="http://schemas.openxmlformats.org/officeDocument/2006/relationships/font" Target="fonts/Candar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ndara-boldItalic.fntdata"/><Relationship Id="rId50" Type="http://schemas.openxmlformats.org/officeDocument/2006/relationships/font" Target="fonts/Candara-italic.fntdata"/><Relationship Id="rId53" Type="http://schemas.openxmlformats.org/officeDocument/2006/relationships/font" Target="fonts/PoppinsBlack-boldItalic.fntdata"/><Relationship Id="rId52" Type="http://schemas.openxmlformats.org/officeDocument/2006/relationships/font" Target="fonts/PoppinsBlack-bold.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c4752b2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c4752b2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b001b96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b001b96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b001b96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b001b96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b001b96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b001b96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c319a4c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c319a4c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c319a4c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c319a4c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d9260ac44_7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8d9260ac44_7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d9260ac44_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8d9260ac44_7_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d9260ac44_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8d9260ac44_7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d9260ac44_7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8d9260ac44_7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d9260ac44_7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8d9260ac44_7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6677c89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6677c89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d9260ac44_7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8d9260ac44_7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d9260ac44_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8d9260ac44_7_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d9260ac44_7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8d9260ac44_7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d9260ac44_7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8d9260ac44_7_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d9260ac44_7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8d9260ac44_7_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d9260ac44_7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8d9260ac44_7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d9260ac44_7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8d9260ac44_7_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d9260ac44_7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8d9260ac44_7_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d9260ac44_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8d9260ac44_7_2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d9260ac44_7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8d9260ac44_7_2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c4752b24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c4752b24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d9260ac44_7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8d9260ac44_7_2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d9260ac44_7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8d9260ac44_7_2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d9260ac44_7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8d9260ac44_7_2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86677c890d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6677c890d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d94ae05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8d94ae05b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d94ae05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8d94ae05b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c500724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c500724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b00705a5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b00705a5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b001b9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b001b9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001b96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001b96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b001b96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b001b96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
    <p:spTree>
      <p:nvGrpSpPr>
        <p:cNvPr id="62" name="Shape 62"/>
        <p:cNvGrpSpPr/>
        <p:nvPr/>
      </p:nvGrpSpPr>
      <p:grpSpPr>
        <a:xfrm>
          <a:off x="0" y="0"/>
          <a:ext cx="0" cy="0"/>
          <a:chOff x="0" y="0"/>
          <a:chExt cx="0" cy="0"/>
        </a:xfrm>
      </p:grpSpPr>
      <p:sp>
        <p:nvSpPr>
          <p:cNvPr id="63" name="Google Shape;63;p13"/>
          <p:cNvSpPr txBox="1"/>
          <p:nvPr>
            <p:ph type="title"/>
          </p:nvPr>
        </p:nvSpPr>
        <p:spPr>
          <a:xfrm>
            <a:off x="784325" y="521225"/>
            <a:ext cx="539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4" name="Google Shape;64;p13"/>
          <p:cNvSpPr txBox="1"/>
          <p:nvPr>
            <p:ph idx="2" type="title"/>
          </p:nvPr>
        </p:nvSpPr>
        <p:spPr>
          <a:xfrm>
            <a:off x="89345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5" name="Google Shape;65;p13"/>
          <p:cNvSpPr txBox="1"/>
          <p:nvPr>
            <p:ph idx="1" type="subTitle"/>
          </p:nvPr>
        </p:nvSpPr>
        <p:spPr>
          <a:xfrm>
            <a:off x="89345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3"/>
          <p:cNvSpPr txBox="1"/>
          <p:nvPr>
            <p:ph idx="3" type="title"/>
          </p:nvPr>
        </p:nvSpPr>
        <p:spPr>
          <a:xfrm>
            <a:off x="346694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7" name="Google Shape;67;p13"/>
          <p:cNvSpPr txBox="1"/>
          <p:nvPr>
            <p:ph idx="4" type="subTitle"/>
          </p:nvPr>
        </p:nvSpPr>
        <p:spPr>
          <a:xfrm>
            <a:off x="346694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3"/>
          <p:cNvSpPr txBox="1"/>
          <p:nvPr>
            <p:ph idx="5" type="title"/>
          </p:nvPr>
        </p:nvSpPr>
        <p:spPr>
          <a:xfrm>
            <a:off x="604043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9" name="Google Shape;69;p13"/>
          <p:cNvSpPr txBox="1"/>
          <p:nvPr>
            <p:ph idx="6" type="subTitle"/>
          </p:nvPr>
        </p:nvSpPr>
        <p:spPr>
          <a:xfrm>
            <a:off x="604043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0" name="Google Shape;70;p13"/>
          <p:cNvGrpSpPr/>
          <p:nvPr/>
        </p:nvGrpSpPr>
        <p:grpSpPr>
          <a:xfrm flipH="1" rot="2840204">
            <a:off x="3680381" y="-2050492"/>
            <a:ext cx="6545787" cy="4823443"/>
            <a:chOff x="5312533" y="-539382"/>
            <a:chExt cx="4179783" cy="3079988"/>
          </a:xfrm>
        </p:grpSpPr>
        <p:sp>
          <p:nvSpPr>
            <p:cNvPr id="71" name="Google Shape;71;p13"/>
            <p:cNvSpPr/>
            <p:nvPr/>
          </p:nvSpPr>
          <p:spPr>
            <a:xfrm flipH="1">
              <a:off x="6268680" y="-539382"/>
              <a:ext cx="418538" cy="452525"/>
            </a:xfrm>
            <a:custGeom>
              <a:rect b="b" l="l" r="r" t="t"/>
              <a:pathLst>
                <a:path extrusionOk="0" h="30784" w="28472">
                  <a:moveTo>
                    <a:pt x="23679" y="170"/>
                  </a:moveTo>
                  <a:lnTo>
                    <a:pt x="28221" y="30262"/>
                  </a:lnTo>
                  <a:lnTo>
                    <a:pt x="389" y="170"/>
                  </a:lnTo>
                  <a:close/>
                  <a:moveTo>
                    <a:pt x="0" y="0"/>
                  </a:moveTo>
                  <a:lnTo>
                    <a:pt x="132" y="143"/>
                  </a:lnTo>
                  <a:lnTo>
                    <a:pt x="28471" y="30784"/>
                  </a:lnTo>
                  <a:lnTo>
                    <a:pt x="23825"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flipH="1">
              <a:off x="6265931" y="-539382"/>
              <a:ext cx="614034" cy="451790"/>
            </a:xfrm>
            <a:custGeom>
              <a:rect b="b" l="l" r="r" t="t"/>
              <a:pathLst>
                <a:path extrusionOk="0" h="30734" w="41771">
                  <a:moveTo>
                    <a:pt x="13269" y="170"/>
                  </a:moveTo>
                  <a:lnTo>
                    <a:pt x="41146" y="30310"/>
                  </a:lnTo>
                  <a:lnTo>
                    <a:pt x="244" y="14452"/>
                  </a:lnTo>
                  <a:lnTo>
                    <a:pt x="8225" y="170"/>
                  </a:lnTo>
                  <a:close/>
                  <a:moveTo>
                    <a:pt x="8126" y="0"/>
                  </a:moveTo>
                  <a:lnTo>
                    <a:pt x="8100" y="44"/>
                  </a:lnTo>
                  <a:lnTo>
                    <a:pt x="0" y="14539"/>
                  </a:lnTo>
                  <a:lnTo>
                    <a:pt x="91" y="14575"/>
                  </a:lnTo>
                  <a:lnTo>
                    <a:pt x="41770" y="30734"/>
                  </a:lnTo>
                  <a:lnTo>
                    <a:pt x="41770" y="30734"/>
                  </a:lnTo>
                  <a:lnTo>
                    <a:pt x="1334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7469494" y="314733"/>
              <a:ext cx="397003" cy="208990"/>
            </a:xfrm>
            <a:custGeom>
              <a:rect b="b" l="l" r="r" t="t"/>
              <a:pathLst>
                <a:path extrusionOk="0" h="14217" w="27007">
                  <a:moveTo>
                    <a:pt x="21590" y="199"/>
                  </a:moveTo>
                  <a:lnTo>
                    <a:pt x="26722" y="13940"/>
                  </a:lnTo>
                  <a:lnTo>
                    <a:pt x="619" y="5049"/>
                  </a:lnTo>
                  <a:lnTo>
                    <a:pt x="21590" y="199"/>
                  </a:lnTo>
                  <a:close/>
                  <a:moveTo>
                    <a:pt x="21697" y="0"/>
                  </a:moveTo>
                  <a:lnTo>
                    <a:pt x="21625" y="17"/>
                  </a:lnTo>
                  <a:lnTo>
                    <a:pt x="0" y="5019"/>
                  </a:lnTo>
                  <a:lnTo>
                    <a:pt x="283" y="5114"/>
                  </a:lnTo>
                  <a:lnTo>
                    <a:pt x="27006" y="14217"/>
                  </a:lnTo>
                  <a:lnTo>
                    <a:pt x="21697"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7467686" y="387145"/>
              <a:ext cx="518307" cy="306436"/>
            </a:xfrm>
            <a:custGeom>
              <a:rect b="b" l="l" r="r" t="t"/>
              <a:pathLst>
                <a:path extrusionOk="0" h="20846" w="35259">
                  <a:moveTo>
                    <a:pt x="8488" y="213"/>
                  </a:moveTo>
                  <a:lnTo>
                    <a:pt x="34726" y="9151"/>
                  </a:lnTo>
                  <a:lnTo>
                    <a:pt x="296" y="20568"/>
                  </a:lnTo>
                  <a:lnTo>
                    <a:pt x="8488" y="213"/>
                  </a:lnTo>
                  <a:close/>
                  <a:moveTo>
                    <a:pt x="8390" y="1"/>
                  </a:moveTo>
                  <a:lnTo>
                    <a:pt x="1" y="20845"/>
                  </a:lnTo>
                  <a:lnTo>
                    <a:pt x="1" y="20845"/>
                  </a:lnTo>
                  <a:lnTo>
                    <a:pt x="176" y="20788"/>
                  </a:lnTo>
                  <a:lnTo>
                    <a:pt x="35259" y="9154"/>
                  </a:lnTo>
                  <a:lnTo>
                    <a:pt x="35021" y="9072"/>
                  </a:lnTo>
                  <a:lnTo>
                    <a:pt x="839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flipH="1">
              <a:off x="8508431" y="1588458"/>
              <a:ext cx="655782" cy="622574"/>
            </a:xfrm>
            <a:custGeom>
              <a:rect b="b" l="l" r="r" t="t"/>
              <a:pathLst>
                <a:path extrusionOk="0" h="42352" w="44611">
                  <a:moveTo>
                    <a:pt x="218" y="442"/>
                  </a:moveTo>
                  <a:lnTo>
                    <a:pt x="44106" y="42106"/>
                  </a:lnTo>
                  <a:lnTo>
                    <a:pt x="4060" y="36334"/>
                  </a:lnTo>
                  <a:lnTo>
                    <a:pt x="218" y="442"/>
                  </a:lnTo>
                  <a:close/>
                  <a:moveTo>
                    <a:pt x="1" y="0"/>
                  </a:moveTo>
                  <a:lnTo>
                    <a:pt x="3906" y="36483"/>
                  </a:lnTo>
                  <a:lnTo>
                    <a:pt x="3972" y="36492"/>
                  </a:lnTo>
                  <a:lnTo>
                    <a:pt x="44610" y="42352"/>
                  </a:lnTo>
                  <a:lnTo>
                    <a:pt x="1"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9095740" y="2089537"/>
              <a:ext cx="396577" cy="451069"/>
            </a:xfrm>
            <a:custGeom>
              <a:rect b="b" l="l" r="r" t="t"/>
              <a:pathLst>
                <a:path extrusionOk="0" h="30685" w="26978">
                  <a:moveTo>
                    <a:pt x="407" y="207"/>
                  </a:moveTo>
                  <a:lnTo>
                    <a:pt x="26221" y="2401"/>
                  </a:lnTo>
                  <a:lnTo>
                    <a:pt x="26798" y="30224"/>
                  </a:lnTo>
                  <a:lnTo>
                    <a:pt x="26798" y="30224"/>
                  </a:lnTo>
                  <a:lnTo>
                    <a:pt x="407" y="207"/>
                  </a:lnTo>
                  <a:close/>
                  <a:moveTo>
                    <a:pt x="0" y="1"/>
                  </a:moveTo>
                  <a:lnTo>
                    <a:pt x="140" y="159"/>
                  </a:lnTo>
                  <a:lnTo>
                    <a:pt x="26978" y="30685"/>
                  </a:lnTo>
                  <a:lnTo>
                    <a:pt x="26387" y="2244"/>
                  </a:lnTo>
                  <a:lnTo>
                    <a:pt x="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flipH="1">
              <a:off x="5743199" y="-539382"/>
              <a:ext cx="386551" cy="144810"/>
            </a:xfrm>
            <a:custGeom>
              <a:rect b="b" l="l" r="r" t="t"/>
              <a:pathLst>
                <a:path extrusionOk="0" h="9851" w="26296">
                  <a:moveTo>
                    <a:pt x="17176" y="170"/>
                  </a:moveTo>
                  <a:lnTo>
                    <a:pt x="25692" y="9442"/>
                  </a:lnTo>
                  <a:lnTo>
                    <a:pt x="938" y="170"/>
                  </a:lnTo>
                  <a:close/>
                  <a:moveTo>
                    <a:pt x="1" y="0"/>
                  </a:moveTo>
                  <a:lnTo>
                    <a:pt x="26296" y="9850"/>
                  </a:lnTo>
                  <a:lnTo>
                    <a:pt x="17252"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flipH="1">
              <a:off x="8309907" y="1359373"/>
              <a:ext cx="36044" cy="34692"/>
            </a:xfrm>
            <a:custGeom>
              <a:rect b="b" l="l" r="r" t="t"/>
              <a:pathLst>
                <a:path extrusionOk="0" h="2360" w="2452">
                  <a:moveTo>
                    <a:pt x="1179" y="0"/>
                  </a:moveTo>
                  <a:cubicBezTo>
                    <a:pt x="1027" y="0"/>
                    <a:pt x="874" y="30"/>
                    <a:pt x="728" y="90"/>
                  </a:cubicBezTo>
                  <a:cubicBezTo>
                    <a:pt x="288" y="272"/>
                    <a:pt x="1" y="702"/>
                    <a:pt x="1" y="1179"/>
                  </a:cubicBezTo>
                  <a:cubicBezTo>
                    <a:pt x="1" y="1830"/>
                    <a:pt x="528" y="2359"/>
                    <a:pt x="1179" y="2359"/>
                  </a:cubicBezTo>
                  <a:cubicBezTo>
                    <a:pt x="1656" y="2359"/>
                    <a:pt x="2087" y="2071"/>
                    <a:pt x="2270" y="1631"/>
                  </a:cubicBezTo>
                  <a:cubicBezTo>
                    <a:pt x="2452" y="1190"/>
                    <a:pt x="2351" y="684"/>
                    <a:pt x="2013" y="346"/>
                  </a:cubicBezTo>
                  <a:cubicBezTo>
                    <a:pt x="1788"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flipH="1">
              <a:off x="7980084" y="674750"/>
              <a:ext cx="36074" cy="34677"/>
            </a:xfrm>
            <a:custGeom>
              <a:rect b="b" l="l" r="r" t="t"/>
              <a:pathLst>
                <a:path extrusionOk="0" h="2359" w="2454">
                  <a:moveTo>
                    <a:pt x="1181" y="0"/>
                  </a:moveTo>
                  <a:cubicBezTo>
                    <a:pt x="1029" y="0"/>
                    <a:pt x="876" y="30"/>
                    <a:pt x="730" y="90"/>
                  </a:cubicBezTo>
                  <a:cubicBezTo>
                    <a:pt x="289" y="272"/>
                    <a:pt x="2" y="703"/>
                    <a:pt x="2" y="1179"/>
                  </a:cubicBezTo>
                  <a:cubicBezTo>
                    <a:pt x="1" y="1832"/>
                    <a:pt x="530" y="2359"/>
                    <a:pt x="1180" y="2359"/>
                  </a:cubicBezTo>
                  <a:cubicBezTo>
                    <a:pt x="1658" y="2359"/>
                    <a:pt x="2087" y="2073"/>
                    <a:pt x="2271" y="1631"/>
                  </a:cubicBezTo>
                  <a:cubicBezTo>
                    <a:pt x="2454" y="1191"/>
                    <a:pt x="2353" y="684"/>
                    <a:pt x="2015" y="346"/>
                  </a:cubicBezTo>
                  <a:cubicBezTo>
                    <a:pt x="1789"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a:off x="6262418" y="-114816"/>
              <a:ext cx="34692" cy="34692"/>
            </a:xfrm>
            <a:custGeom>
              <a:rect b="b" l="l" r="r" t="t"/>
              <a:pathLst>
                <a:path extrusionOk="0" h="2360" w="2360">
                  <a:moveTo>
                    <a:pt x="1180" y="0"/>
                  </a:moveTo>
                  <a:cubicBezTo>
                    <a:pt x="529" y="0"/>
                    <a:pt x="0" y="529"/>
                    <a:pt x="0" y="1180"/>
                  </a:cubicBezTo>
                  <a:cubicBezTo>
                    <a:pt x="0" y="1831"/>
                    <a:pt x="529" y="2360"/>
                    <a:pt x="1180" y="2360"/>
                  </a:cubicBezTo>
                  <a:cubicBezTo>
                    <a:pt x="1832" y="2360"/>
                    <a:pt x="2360" y="1831"/>
                    <a:pt x="2360" y="1180"/>
                  </a:cubicBezTo>
                  <a:cubicBezTo>
                    <a:pt x="2360" y="529"/>
                    <a:pt x="1832"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flipH="1">
              <a:off x="5626408" y="-59853"/>
              <a:ext cx="36044" cy="34692"/>
            </a:xfrm>
            <a:custGeom>
              <a:rect b="b" l="l" r="r" t="t"/>
              <a:pathLst>
                <a:path extrusionOk="0" h="2360" w="2452">
                  <a:moveTo>
                    <a:pt x="1181" y="0"/>
                  </a:moveTo>
                  <a:cubicBezTo>
                    <a:pt x="1028" y="0"/>
                    <a:pt x="874" y="30"/>
                    <a:pt x="728" y="91"/>
                  </a:cubicBezTo>
                  <a:cubicBezTo>
                    <a:pt x="288" y="273"/>
                    <a:pt x="0" y="703"/>
                    <a:pt x="0" y="1180"/>
                  </a:cubicBezTo>
                  <a:cubicBezTo>
                    <a:pt x="0" y="1831"/>
                    <a:pt x="529" y="2358"/>
                    <a:pt x="1180" y="2360"/>
                  </a:cubicBezTo>
                  <a:cubicBezTo>
                    <a:pt x="1656" y="2360"/>
                    <a:pt x="2087" y="2072"/>
                    <a:pt x="2269" y="1632"/>
                  </a:cubicBezTo>
                  <a:cubicBezTo>
                    <a:pt x="2451" y="1191"/>
                    <a:pt x="2351" y="683"/>
                    <a:pt x="2013" y="346"/>
                  </a:cubicBezTo>
                  <a:cubicBezTo>
                    <a:pt x="1789"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flipH="1">
              <a:off x="8020053" y="1119499"/>
              <a:ext cx="36074" cy="34677"/>
            </a:xfrm>
            <a:custGeom>
              <a:rect b="b" l="l" r="r" t="t"/>
              <a:pathLst>
                <a:path extrusionOk="0" h="2359" w="2454">
                  <a:moveTo>
                    <a:pt x="1180" y="0"/>
                  </a:moveTo>
                  <a:cubicBezTo>
                    <a:pt x="1028" y="0"/>
                    <a:pt x="875" y="29"/>
                    <a:pt x="730" y="90"/>
                  </a:cubicBezTo>
                  <a:cubicBezTo>
                    <a:pt x="288" y="272"/>
                    <a:pt x="0" y="703"/>
                    <a:pt x="0" y="1180"/>
                  </a:cubicBezTo>
                  <a:cubicBezTo>
                    <a:pt x="2" y="1831"/>
                    <a:pt x="529" y="2359"/>
                    <a:pt x="1180" y="2359"/>
                  </a:cubicBezTo>
                  <a:cubicBezTo>
                    <a:pt x="1658" y="2359"/>
                    <a:pt x="2087" y="2072"/>
                    <a:pt x="2269" y="1631"/>
                  </a:cubicBezTo>
                  <a:cubicBezTo>
                    <a:pt x="2453" y="1191"/>
                    <a:pt x="2352" y="683"/>
                    <a:pt x="2015" y="346"/>
                  </a:cubicBezTo>
                  <a:cubicBezTo>
                    <a:pt x="1789" y="120"/>
                    <a:pt x="1487"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flipH="1">
              <a:off x="6445947" y="244996"/>
              <a:ext cx="36059" cy="34692"/>
            </a:xfrm>
            <a:custGeom>
              <a:rect b="b" l="l" r="r" t="t"/>
              <a:pathLst>
                <a:path extrusionOk="0" h="2360" w="2453">
                  <a:moveTo>
                    <a:pt x="1180" y="1"/>
                  </a:moveTo>
                  <a:cubicBezTo>
                    <a:pt x="1028" y="1"/>
                    <a:pt x="875" y="30"/>
                    <a:pt x="729" y="90"/>
                  </a:cubicBezTo>
                  <a:cubicBezTo>
                    <a:pt x="289" y="273"/>
                    <a:pt x="1" y="702"/>
                    <a:pt x="1" y="1180"/>
                  </a:cubicBezTo>
                  <a:cubicBezTo>
                    <a:pt x="1" y="1830"/>
                    <a:pt x="528" y="2358"/>
                    <a:pt x="1181" y="2359"/>
                  </a:cubicBezTo>
                  <a:cubicBezTo>
                    <a:pt x="1657" y="2359"/>
                    <a:pt x="2088" y="2072"/>
                    <a:pt x="2270" y="1632"/>
                  </a:cubicBezTo>
                  <a:cubicBezTo>
                    <a:pt x="2452" y="1190"/>
                    <a:pt x="2351" y="684"/>
                    <a:pt x="2014" y="346"/>
                  </a:cubicBezTo>
                  <a:cubicBezTo>
                    <a:pt x="1788" y="121"/>
                    <a:pt x="1487"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flipH="1">
              <a:off x="6600856" y="604778"/>
              <a:ext cx="36059" cy="34692"/>
            </a:xfrm>
            <a:custGeom>
              <a:rect b="b" l="l" r="r" t="t"/>
              <a:pathLst>
                <a:path extrusionOk="0" h="2360" w="2453">
                  <a:moveTo>
                    <a:pt x="1180" y="1"/>
                  </a:moveTo>
                  <a:cubicBezTo>
                    <a:pt x="1028" y="1"/>
                    <a:pt x="875" y="30"/>
                    <a:pt x="729" y="91"/>
                  </a:cubicBezTo>
                  <a:cubicBezTo>
                    <a:pt x="288" y="273"/>
                    <a:pt x="0" y="704"/>
                    <a:pt x="2" y="1181"/>
                  </a:cubicBezTo>
                  <a:cubicBezTo>
                    <a:pt x="2" y="1832"/>
                    <a:pt x="529" y="2360"/>
                    <a:pt x="1180" y="2360"/>
                  </a:cubicBezTo>
                  <a:cubicBezTo>
                    <a:pt x="1657" y="2360"/>
                    <a:pt x="2087" y="2073"/>
                    <a:pt x="2271" y="1632"/>
                  </a:cubicBezTo>
                  <a:cubicBezTo>
                    <a:pt x="2453" y="1192"/>
                    <a:pt x="2352" y="684"/>
                    <a:pt x="2014" y="347"/>
                  </a:cubicBezTo>
                  <a:cubicBezTo>
                    <a:pt x="1789" y="121"/>
                    <a:pt x="1486"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flipH="1">
              <a:off x="7130571" y="614774"/>
              <a:ext cx="36044" cy="34707"/>
            </a:xfrm>
            <a:custGeom>
              <a:rect b="b" l="l" r="r" t="t"/>
              <a:pathLst>
                <a:path extrusionOk="0" h="2361" w="2452">
                  <a:moveTo>
                    <a:pt x="1179" y="0"/>
                  </a:moveTo>
                  <a:cubicBezTo>
                    <a:pt x="1027" y="0"/>
                    <a:pt x="874" y="30"/>
                    <a:pt x="728" y="90"/>
                  </a:cubicBezTo>
                  <a:cubicBezTo>
                    <a:pt x="288" y="274"/>
                    <a:pt x="0" y="703"/>
                    <a:pt x="0" y="1181"/>
                  </a:cubicBezTo>
                  <a:cubicBezTo>
                    <a:pt x="0" y="1832"/>
                    <a:pt x="529" y="2359"/>
                    <a:pt x="1180" y="2361"/>
                  </a:cubicBezTo>
                  <a:cubicBezTo>
                    <a:pt x="1657" y="2359"/>
                    <a:pt x="2087" y="2073"/>
                    <a:pt x="2269" y="1631"/>
                  </a:cubicBezTo>
                  <a:cubicBezTo>
                    <a:pt x="2451" y="1191"/>
                    <a:pt x="2350" y="684"/>
                    <a:pt x="2014" y="346"/>
                  </a:cubicBezTo>
                  <a:cubicBezTo>
                    <a:pt x="1789"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flipH="1">
              <a:off x="6890696" y="1134493"/>
              <a:ext cx="36044" cy="34677"/>
            </a:xfrm>
            <a:custGeom>
              <a:rect b="b" l="l" r="r" t="t"/>
              <a:pathLst>
                <a:path extrusionOk="0" h="2359" w="2452">
                  <a:moveTo>
                    <a:pt x="1178" y="0"/>
                  </a:moveTo>
                  <a:cubicBezTo>
                    <a:pt x="1027" y="0"/>
                    <a:pt x="874" y="29"/>
                    <a:pt x="728" y="90"/>
                  </a:cubicBezTo>
                  <a:cubicBezTo>
                    <a:pt x="287" y="272"/>
                    <a:pt x="0" y="703"/>
                    <a:pt x="0" y="1179"/>
                  </a:cubicBezTo>
                  <a:cubicBezTo>
                    <a:pt x="0" y="1831"/>
                    <a:pt x="528" y="2359"/>
                    <a:pt x="1178" y="2359"/>
                  </a:cubicBezTo>
                  <a:cubicBezTo>
                    <a:pt x="1656" y="2359"/>
                    <a:pt x="2085" y="2072"/>
                    <a:pt x="2269" y="1631"/>
                  </a:cubicBezTo>
                  <a:cubicBezTo>
                    <a:pt x="2452" y="1190"/>
                    <a:pt x="2351" y="683"/>
                    <a:pt x="2013" y="346"/>
                  </a:cubicBezTo>
                  <a:cubicBezTo>
                    <a:pt x="1787" y="120"/>
                    <a:pt x="1485" y="0"/>
                    <a:pt x="1178"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flipH="1">
              <a:off x="7550329" y="879639"/>
              <a:ext cx="36059" cy="34677"/>
            </a:xfrm>
            <a:custGeom>
              <a:rect b="b" l="l" r="r" t="t"/>
              <a:pathLst>
                <a:path extrusionOk="0" h="2359" w="2453">
                  <a:moveTo>
                    <a:pt x="1180" y="0"/>
                  </a:moveTo>
                  <a:cubicBezTo>
                    <a:pt x="1028" y="0"/>
                    <a:pt x="875" y="30"/>
                    <a:pt x="729" y="90"/>
                  </a:cubicBezTo>
                  <a:cubicBezTo>
                    <a:pt x="289" y="272"/>
                    <a:pt x="1" y="702"/>
                    <a:pt x="1" y="1179"/>
                  </a:cubicBezTo>
                  <a:cubicBezTo>
                    <a:pt x="1" y="1830"/>
                    <a:pt x="528" y="2359"/>
                    <a:pt x="1181" y="2359"/>
                  </a:cubicBezTo>
                  <a:cubicBezTo>
                    <a:pt x="1657" y="2359"/>
                    <a:pt x="2088" y="2071"/>
                    <a:pt x="2270" y="1631"/>
                  </a:cubicBezTo>
                  <a:cubicBezTo>
                    <a:pt x="2452" y="1190"/>
                    <a:pt x="2351" y="683"/>
                    <a:pt x="2014" y="346"/>
                  </a:cubicBezTo>
                  <a:cubicBezTo>
                    <a:pt x="1789" y="120"/>
                    <a:pt x="1487"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flipH="1">
              <a:off x="7855148" y="1454306"/>
              <a:ext cx="36074" cy="34692"/>
            </a:xfrm>
            <a:custGeom>
              <a:rect b="b" l="l" r="r" t="t"/>
              <a:pathLst>
                <a:path extrusionOk="0" h="2360" w="2454">
                  <a:moveTo>
                    <a:pt x="1181" y="0"/>
                  </a:moveTo>
                  <a:cubicBezTo>
                    <a:pt x="1029" y="0"/>
                    <a:pt x="875" y="30"/>
                    <a:pt x="728" y="91"/>
                  </a:cubicBezTo>
                  <a:cubicBezTo>
                    <a:pt x="288" y="273"/>
                    <a:pt x="1" y="703"/>
                    <a:pt x="1" y="1180"/>
                  </a:cubicBezTo>
                  <a:cubicBezTo>
                    <a:pt x="1" y="1831"/>
                    <a:pt x="529" y="2360"/>
                    <a:pt x="1180" y="2360"/>
                  </a:cubicBezTo>
                  <a:cubicBezTo>
                    <a:pt x="1658" y="2360"/>
                    <a:pt x="2087" y="2072"/>
                    <a:pt x="2270" y="1631"/>
                  </a:cubicBezTo>
                  <a:cubicBezTo>
                    <a:pt x="2453" y="1191"/>
                    <a:pt x="2353" y="683"/>
                    <a:pt x="2015" y="346"/>
                  </a:cubicBezTo>
                  <a:cubicBezTo>
                    <a:pt x="1790"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flipH="1">
              <a:off x="8494789" y="2188909"/>
              <a:ext cx="36074" cy="34677"/>
            </a:xfrm>
            <a:custGeom>
              <a:rect b="b" l="l" r="r" t="t"/>
              <a:pathLst>
                <a:path extrusionOk="0" h="2359" w="2454">
                  <a:moveTo>
                    <a:pt x="1181" y="0"/>
                  </a:moveTo>
                  <a:cubicBezTo>
                    <a:pt x="1029" y="0"/>
                    <a:pt x="876" y="30"/>
                    <a:pt x="730" y="90"/>
                  </a:cubicBezTo>
                  <a:cubicBezTo>
                    <a:pt x="289" y="272"/>
                    <a:pt x="1" y="702"/>
                    <a:pt x="2" y="1179"/>
                  </a:cubicBezTo>
                  <a:cubicBezTo>
                    <a:pt x="2" y="1830"/>
                    <a:pt x="530" y="2359"/>
                    <a:pt x="1180" y="2359"/>
                  </a:cubicBezTo>
                  <a:cubicBezTo>
                    <a:pt x="1658" y="2359"/>
                    <a:pt x="2087" y="2071"/>
                    <a:pt x="2271" y="1631"/>
                  </a:cubicBezTo>
                  <a:cubicBezTo>
                    <a:pt x="2454" y="1190"/>
                    <a:pt x="2353" y="682"/>
                    <a:pt x="2015" y="345"/>
                  </a:cubicBezTo>
                  <a:cubicBezTo>
                    <a:pt x="1789" y="120"/>
                    <a:pt x="1487"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flipH="1">
              <a:off x="8864612" y="1479311"/>
              <a:ext cx="36044" cy="34677"/>
            </a:xfrm>
            <a:custGeom>
              <a:rect b="b" l="l" r="r" t="t"/>
              <a:pathLst>
                <a:path extrusionOk="0" h="2359" w="2452">
                  <a:moveTo>
                    <a:pt x="1179" y="0"/>
                  </a:moveTo>
                  <a:cubicBezTo>
                    <a:pt x="1028" y="0"/>
                    <a:pt x="875" y="29"/>
                    <a:pt x="730" y="89"/>
                  </a:cubicBezTo>
                  <a:cubicBezTo>
                    <a:pt x="290" y="272"/>
                    <a:pt x="2" y="701"/>
                    <a:pt x="1" y="1179"/>
                  </a:cubicBezTo>
                  <a:cubicBezTo>
                    <a:pt x="1" y="1830"/>
                    <a:pt x="528" y="2358"/>
                    <a:pt x="1180" y="2358"/>
                  </a:cubicBezTo>
                  <a:cubicBezTo>
                    <a:pt x="1656" y="2358"/>
                    <a:pt x="2087" y="2072"/>
                    <a:pt x="2270" y="1631"/>
                  </a:cubicBezTo>
                  <a:cubicBezTo>
                    <a:pt x="2452" y="1191"/>
                    <a:pt x="2351" y="683"/>
                    <a:pt x="2015" y="347"/>
                  </a:cubicBezTo>
                  <a:cubicBezTo>
                    <a:pt x="1789" y="121"/>
                    <a:pt x="1487"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9149439" y="1569245"/>
              <a:ext cx="36059" cy="34677"/>
            </a:xfrm>
            <a:custGeom>
              <a:rect b="b" l="l" r="r" t="t"/>
              <a:pathLst>
                <a:path extrusionOk="0" h="2359" w="2453">
                  <a:moveTo>
                    <a:pt x="1179" y="0"/>
                  </a:moveTo>
                  <a:cubicBezTo>
                    <a:pt x="1028" y="0"/>
                    <a:pt x="875" y="30"/>
                    <a:pt x="729" y="90"/>
                  </a:cubicBezTo>
                  <a:cubicBezTo>
                    <a:pt x="289" y="272"/>
                    <a:pt x="1" y="703"/>
                    <a:pt x="1" y="1181"/>
                  </a:cubicBezTo>
                  <a:cubicBezTo>
                    <a:pt x="1" y="1832"/>
                    <a:pt x="530" y="2359"/>
                    <a:pt x="1181" y="2359"/>
                  </a:cubicBezTo>
                  <a:cubicBezTo>
                    <a:pt x="1658" y="2359"/>
                    <a:pt x="2088" y="2071"/>
                    <a:pt x="2270" y="1631"/>
                  </a:cubicBezTo>
                  <a:cubicBezTo>
                    <a:pt x="2452" y="1190"/>
                    <a:pt x="2351" y="682"/>
                    <a:pt x="2014" y="346"/>
                  </a:cubicBezTo>
                  <a:cubicBezTo>
                    <a:pt x="1788"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flipH="1">
              <a:off x="8249946" y="1939038"/>
              <a:ext cx="36044" cy="34707"/>
            </a:xfrm>
            <a:custGeom>
              <a:rect b="b" l="l" r="r" t="t"/>
              <a:pathLst>
                <a:path extrusionOk="0" h="2361" w="2452">
                  <a:moveTo>
                    <a:pt x="1180" y="1"/>
                  </a:moveTo>
                  <a:cubicBezTo>
                    <a:pt x="1028" y="1"/>
                    <a:pt x="875" y="30"/>
                    <a:pt x="729" y="90"/>
                  </a:cubicBezTo>
                  <a:cubicBezTo>
                    <a:pt x="288" y="272"/>
                    <a:pt x="0" y="703"/>
                    <a:pt x="0" y="1179"/>
                  </a:cubicBezTo>
                  <a:cubicBezTo>
                    <a:pt x="0" y="1832"/>
                    <a:pt x="527" y="2361"/>
                    <a:pt x="1180" y="2361"/>
                  </a:cubicBezTo>
                  <a:cubicBezTo>
                    <a:pt x="1657" y="2361"/>
                    <a:pt x="2087" y="2073"/>
                    <a:pt x="2269" y="1631"/>
                  </a:cubicBezTo>
                  <a:cubicBezTo>
                    <a:pt x="2451" y="1191"/>
                    <a:pt x="2352" y="684"/>
                    <a:pt x="2014" y="346"/>
                  </a:cubicBezTo>
                  <a:cubicBezTo>
                    <a:pt x="1789" y="120"/>
                    <a:pt x="1486"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a:off x="8319918" y="944598"/>
              <a:ext cx="36044" cy="34677"/>
            </a:xfrm>
            <a:custGeom>
              <a:rect b="b" l="l" r="r" t="t"/>
              <a:pathLst>
                <a:path extrusionOk="0" h="2359" w="2452">
                  <a:moveTo>
                    <a:pt x="1182" y="1"/>
                  </a:moveTo>
                  <a:cubicBezTo>
                    <a:pt x="1029" y="1"/>
                    <a:pt x="876" y="30"/>
                    <a:pt x="730" y="91"/>
                  </a:cubicBezTo>
                  <a:cubicBezTo>
                    <a:pt x="288" y="274"/>
                    <a:pt x="2" y="703"/>
                    <a:pt x="2" y="1181"/>
                  </a:cubicBezTo>
                  <a:cubicBezTo>
                    <a:pt x="1" y="1831"/>
                    <a:pt x="529" y="2359"/>
                    <a:pt x="1180" y="2359"/>
                  </a:cubicBezTo>
                  <a:cubicBezTo>
                    <a:pt x="1658" y="2359"/>
                    <a:pt x="2087" y="2073"/>
                    <a:pt x="2270" y="1631"/>
                  </a:cubicBezTo>
                  <a:cubicBezTo>
                    <a:pt x="2452" y="1191"/>
                    <a:pt x="2352" y="683"/>
                    <a:pt x="2015" y="346"/>
                  </a:cubicBezTo>
                  <a:cubicBezTo>
                    <a:pt x="1790" y="121"/>
                    <a:pt x="1488" y="1"/>
                    <a:pt x="1182"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flipH="1">
              <a:off x="7455382" y="499835"/>
              <a:ext cx="36059" cy="34707"/>
            </a:xfrm>
            <a:custGeom>
              <a:rect b="b" l="l" r="r" t="t"/>
              <a:pathLst>
                <a:path extrusionOk="0" h="2361" w="2453">
                  <a:moveTo>
                    <a:pt x="1182" y="0"/>
                  </a:moveTo>
                  <a:cubicBezTo>
                    <a:pt x="1029" y="0"/>
                    <a:pt x="875" y="30"/>
                    <a:pt x="729" y="91"/>
                  </a:cubicBezTo>
                  <a:cubicBezTo>
                    <a:pt x="289" y="273"/>
                    <a:pt x="1" y="703"/>
                    <a:pt x="1" y="1180"/>
                  </a:cubicBezTo>
                  <a:cubicBezTo>
                    <a:pt x="1" y="1831"/>
                    <a:pt x="528" y="2360"/>
                    <a:pt x="1180" y="2360"/>
                  </a:cubicBezTo>
                  <a:cubicBezTo>
                    <a:pt x="1657" y="2360"/>
                    <a:pt x="2087" y="2072"/>
                    <a:pt x="2270" y="1632"/>
                  </a:cubicBezTo>
                  <a:cubicBezTo>
                    <a:pt x="2452" y="1191"/>
                    <a:pt x="2351" y="683"/>
                    <a:pt x="2014" y="346"/>
                  </a:cubicBezTo>
                  <a:cubicBezTo>
                    <a:pt x="1789" y="120"/>
                    <a:pt x="1488" y="0"/>
                    <a:pt x="1182"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flipH="1">
              <a:off x="9084465" y="2103943"/>
              <a:ext cx="36074" cy="34692"/>
            </a:xfrm>
            <a:custGeom>
              <a:rect b="b" l="l" r="r" t="t"/>
              <a:pathLst>
                <a:path extrusionOk="0" h="2360" w="2454">
                  <a:moveTo>
                    <a:pt x="1180" y="1"/>
                  </a:moveTo>
                  <a:cubicBezTo>
                    <a:pt x="1028" y="1"/>
                    <a:pt x="876" y="30"/>
                    <a:pt x="730" y="91"/>
                  </a:cubicBezTo>
                  <a:cubicBezTo>
                    <a:pt x="289" y="273"/>
                    <a:pt x="2" y="704"/>
                    <a:pt x="2" y="1180"/>
                  </a:cubicBezTo>
                  <a:cubicBezTo>
                    <a:pt x="1" y="1831"/>
                    <a:pt x="530" y="2360"/>
                    <a:pt x="1180" y="2360"/>
                  </a:cubicBezTo>
                  <a:cubicBezTo>
                    <a:pt x="1658" y="2360"/>
                    <a:pt x="2087" y="2073"/>
                    <a:pt x="2271" y="1632"/>
                  </a:cubicBezTo>
                  <a:cubicBezTo>
                    <a:pt x="2454" y="1192"/>
                    <a:pt x="2353" y="684"/>
                    <a:pt x="2015" y="347"/>
                  </a:cubicBezTo>
                  <a:cubicBezTo>
                    <a:pt x="1789" y="121"/>
                    <a:pt x="1487"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flipH="1">
              <a:off x="6860723" y="-349678"/>
              <a:ext cx="36030" cy="34677"/>
            </a:xfrm>
            <a:custGeom>
              <a:rect b="b" l="l" r="r" t="t"/>
              <a:pathLst>
                <a:path extrusionOk="0" h="2359" w="2451">
                  <a:moveTo>
                    <a:pt x="1177" y="0"/>
                  </a:moveTo>
                  <a:cubicBezTo>
                    <a:pt x="1026" y="0"/>
                    <a:pt x="873" y="30"/>
                    <a:pt x="728" y="90"/>
                  </a:cubicBezTo>
                  <a:cubicBezTo>
                    <a:pt x="287" y="274"/>
                    <a:pt x="0" y="703"/>
                    <a:pt x="0" y="1179"/>
                  </a:cubicBezTo>
                  <a:cubicBezTo>
                    <a:pt x="0" y="1831"/>
                    <a:pt x="528" y="2359"/>
                    <a:pt x="1178" y="2359"/>
                  </a:cubicBezTo>
                  <a:cubicBezTo>
                    <a:pt x="1656" y="2359"/>
                    <a:pt x="2085" y="2072"/>
                    <a:pt x="2268" y="1631"/>
                  </a:cubicBezTo>
                  <a:cubicBezTo>
                    <a:pt x="2450" y="1191"/>
                    <a:pt x="2351" y="683"/>
                    <a:pt x="2013" y="346"/>
                  </a:cubicBezTo>
                  <a:cubicBezTo>
                    <a:pt x="1787" y="121"/>
                    <a:pt x="1484" y="0"/>
                    <a:pt x="1177"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flipH="1">
              <a:off x="5641181" y="-99322"/>
              <a:ext cx="823920" cy="362840"/>
            </a:xfrm>
            <a:custGeom>
              <a:rect b="b" l="l" r="r" t="t"/>
              <a:pathLst>
                <a:path extrusionOk="0" h="24683" w="56049">
                  <a:moveTo>
                    <a:pt x="12876" y="1"/>
                  </a:moveTo>
                  <a:lnTo>
                    <a:pt x="12860" y="170"/>
                  </a:lnTo>
                  <a:lnTo>
                    <a:pt x="55288" y="4248"/>
                  </a:lnTo>
                  <a:lnTo>
                    <a:pt x="0" y="24523"/>
                  </a:lnTo>
                  <a:lnTo>
                    <a:pt x="59" y="24682"/>
                  </a:lnTo>
                  <a:lnTo>
                    <a:pt x="56049" y="4150"/>
                  </a:lnTo>
                  <a:lnTo>
                    <a:pt x="12876"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flipH="1">
              <a:off x="5312533" y="-403995"/>
              <a:ext cx="958616" cy="367118"/>
            </a:xfrm>
            <a:custGeom>
              <a:rect b="b" l="l" r="r" t="t"/>
              <a:pathLst>
                <a:path extrusionOk="0" h="24974" w="65212">
                  <a:moveTo>
                    <a:pt x="35731" y="222"/>
                  </a:moveTo>
                  <a:lnTo>
                    <a:pt x="64838" y="2195"/>
                  </a:lnTo>
                  <a:lnTo>
                    <a:pt x="43307" y="24647"/>
                  </a:lnTo>
                  <a:lnTo>
                    <a:pt x="35731" y="222"/>
                  </a:lnTo>
                  <a:close/>
                  <a:moveTo>
                    <a:pt x="35662" y="0"/>
                  </a:moveTo>
                  <a:lnTo>
                    <a:pt x="35570" y="54"/>
                  </a:lnTo>
                  <a:lnTo>
                    <a:pt x="0" y="20930"/>
                  </a:lnTo>
                  <a:lnTo>
                    <a:pt x="86" y="21076"/>
                  </a:lnTo>
                  <a:lnTo>
                    <a:pt x="35564" y="256"/>
                  </a:lnTo>
                  <a:lnTo>
                    <a:pt x="43230" y="24974"/>
                  </a:lnTo>
                  <a:lnTo>
                    <a:pt x="65211" y="2051"/>
                  </a:lnTo>
                  <a:lnTo>
                    <a:pt x="35677" y="47"/>
                  </a:lnTo>
                  <a:lnTo>
                    <a:pt x="35662"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flipH="1">
              <a:off x="6268768" y="-328966"/>
              <a:ext cx="612770" cy="605331"/>
            </a:xfrm>
            <a:custGeom>
              <a:rect b="b" l="l" r="r" t="t"/>
              <a:pathLst>
                <a:path extrusionOk="0" h="41179" w="41685">
                  <a:moveTo>
                    <a:pt x="458" y="361"/>
                  </a:moveTo>
                  <a:lnTo>
                    <a:pt x="41446" y="16254"/>
                  </a:lnTo>
                  <a:lnTo>
                    <a:pt x="28736" y="40850"/>
                  </a:lnTo>
                  <a:lnTo>
                    <a:pt x="458" y="361"/>
                  </a:lnTo>
                  <a:close/>
                  <a:moveTo>
                    <a:pt x="0" y="1"/>
                  </a:moveTo>
                  <a:lnTo>
                    <a:pt x="160" y="230"/>
                  </a:lnTo>
                  <a:lnTo>
                    <a:pt x="28757" y="41178"/>
                  </a:lnTo>
                  <a:lnTo>
                    <a:pt x="28822" y="41053"/>
                  </a:lnTo>
                  <a:lnTo>
                    <a:pt x="41684" y="16162"/>
                  </a:lnTo>
                  <a:lnTo>
                    <a:pt x="41597" y="16129"/>
                  </a:lnTo>
                  <a:lnTo>
                    <a:pt x="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flipH="1">
              <a:off x="6455958" y="-329392"/>
              <a:ext cx="521762" cy="605420"/>
            </a:xfrm>
            <a:custGeom>
              <a:rect b="b" l="l" r="r" t="t"/>
              <a:pathLst>
                <a:path extrusionOk="0" h="41185" w="35494">
                  <a:moveTo>
                    <a:pt x="6816" y="420"/>
                  </a:moveTo>
                  <a:lnTo>
                    <a:pt x="35086" y="40901"/>
                  </a:lnTo>
                  <a:lnTo>
                    <a:pt x="35086" y="40901"/>
                  </a:lnTo>
                  <a:lnTo>
                    <a:pt x="199" y="31601"/>
                  </a:lnTo>
                  <a:lnTo>
                    <a:pt x="6816" y="420"/>
                  </a:lnTo>
                  <a:close/>
                  <a:moveTo>
                    <a:pt x="6730" y="1"/>
                  </a:moveTo>
                  <a:lnTo>
                    <a:pt x="6689" y="192"/>
                  </a:lnTo>
                  <a:lnTo>
                    <a:pt x="0" y="31725"/>
                  </a:lnTo>
                  <a:lnTo>
                    <a:pt x="77" y="31744"/>
                  </a:lnTo>
                  <a:lnTo>
                    <a:pt x="35493" y="41185"/>
                  </a:lnTo>
                  <a:lnTo>
                    <a:pt x="35359" y="40993"/>
                  </a:lnTo>
                  <a:lnTo>
                    <a:pt x="673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flipH="1">
              <a:off x="6466954" y="259255"/>
              <a:ext cx="1104852" cy="891408"/>
            </a:xfrm>
            <a:custGeom>
              <a:rect b="b" l="l" r="r" t="t"/>
              <a:pathLst>
                <a:path extrusionOk="0" h="60640" w="75160">
                  <a:moveTo>
                    <a:pt x="28912" y="25098"/>
                  </a:moveTo>
                  <a:lnTo>
                    <a:pt x="44725" y="60332"/>
                  </a:lnTo>
                  <a:lnTo>
                    <a:pt x="44725" y="60332"/>
                  </a:lnTo>
                  <a:lnTo>
                    <a:pt x="375" y="43094"/>
                  </a:lnTo>
                  <a:lnTo>
                    <a:pt x="28542" y="25104"/>
                  </a:lnTo>
                  <a:lnTo>
                    <a:pt x="28912" y="25098"/>
                  </a:lnTo>
                  <a:close/>
                  <a:moveTo>
                    <a:pt x="75003" y="0"/>
                  </a:moveTo>
                  <a:lnTo>
                    <a:pt x="64948" y="24426"/>
                  </a:lnTo>
                  <a:lnTo>
                    <a:pt x="28492" y="24933"/>
                  </a:lnTo>
                  <a:lnTo>
                    <a:pt x="28473" y="24947"/>
                  </a:lnTo>
                  <a:lnTo>
                    <a:pt x="0" y="43129"/>
                  </a:lnTo>
                  <a:lnTo>
                    <a:pt x="157" y="43191"/>
                  </a:lnTo>
                  <a:lnTo>
                    <a:pt x="45050" y="60639"/>
                  </a:lnTo>
                  <a:lnTo>
                    <a:pt x="44966" y="60451"/>
                  </a:lnTo>
                  <a:lnTo>
                    <a:pt x="29098" y="25096"/>
                  </a:lnTo>
                  <a:lnTo>
                    <a:pt x="65061" y="24593"/>
                  </a:lnTo>
                  <a:lnTo>
                    <a:pt x="65084" y="24542"/>
                  </a:lnTo>
                  <a:lnTo>
                    <a:pt x="75160" y="65"/>
                  </a:lnTo>
                  <a:lnTo>
                    <a:pt x="7500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flipH="1">
              <a:off x="6978176" y="122265"/>
              <a:ext cx="592087" cy="773543"/>
            </a:xfrm>
            <a:custGeom>
              <a:rect b="b" l="l" r="r" t="t"/>
              <a:pathLst>
                <a:path extrusionOk="0" h="52622" w="40278">
                  <a:moveTo>
                    <a:pt x="40116" y="1"/>
                  </a:moveTo>
                  <a:lnTo>
                    <a:pt x="28812" y="34230"/>
                  </a:lnTo>
                  <a:lnTo>
                    <a:pt x="6240" y="26563"/>
                  </a:lnTo>
                  <a:lnTo>
                    <a:pt x="1" y="52581"/>
                  </a:lnTo>
                  <a:lnTo>
                    <a:pt x="166" y="52621"/>
                  </a:lnTo>
                  <a:lnTo>
                    <a:pt x="6362" y="26784"/>
                  </a:lnTo>
                  <a:lnTo>
                    <a:pt x="28919" y="34445"/>
                  </a:lnTo>
                  <a:lnTo>
                    <a:pt x="28946" y="34364"/>
                  </a:lnTo>
                  <a:lnTo>
                    <a:pt x="40277" y="53"/>
                  </a:lnTo>
                  <a:lnTo>
                    <a:pt x="40116"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flipH="1">
              <a:off x="7566087" y="692008"/>
              <a:ext cx="471885" cy="780011"/>
            </a:xfrm>
            <a:custGeom>
              <a:rect b="b" l="l" r="r" t="t"/>
              <a:pathLst>
                <a:path extrusionOk="0" h="53062" w="32101">
                  <a:moveTo>
                    <a:pt x="2815" y="1"/>
                  </a:moveTo>
                  <a:lnTo>
                    <a:pt x="1" y="30402"/>
                  </a:lnTo>
                  <a:lnTo>
                    <a:pt x="139" y="30331"/>
                  </a:lnTo>
                  <a:lnTo>
                    <a:pt x="31699" y="14041"/>
                  </a:lnTo>
                  <a:lnTo>
                    <a:pt x="31699" y="14041"/>
                  </a:lnTo>
                  <a:lnTo>
                    <a:pt x="11180" y="52982"/>
                  </a:lnTo>
                  <a:lnTo>
                    <a:pt x="11331" y="53061"/>
                  </a:lnTo>
                  <a:lnTo>
                    <a:pt x="32101" y="13642"/>
                  </a:lnTo>
                  <a:lnTo>
                    <a:pt x="31861" y="13767"/>
                  </a:lnTo>
                  <a:lnTo>
                    <a:pt x="200" y="30108"/>
                  </a:lnTo>
                  <a:lnTo>
                    <a:pt x="2984" y="17"/>
                  </a:lnTo>
                  <a:lnTo>
                    <a:pt x="2815"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flipH="1">
              <a:off x="8035694" y="1135786"/>
              <a:ext cx="848366" cy="823318"/>
            </a:xfrm>
            <a:custGeom>
              <a:rect b="b" l="l" r="r" t="t"/>
              <a:pathLst>
                <a:path extrusionOk="0" h="56008" w="57712">
                  <a:moveTo>
                    <a:pt x="57603" y="0"/>
                  </a:moveTo>
                  <a:lnTo>
                    <a:pt x="37696" y="16353"/>
                  </a:lnTo>
                  <a:lnTo>
                    <a:pt x="37702" y="16398"/>
                  </a:lnTo>
                  <a:lnTo>
                    <a:pt x="41761" y="55640"/>
                  </a:lnTo>
                  <a:lnTo>
                    <a:pt x="41761" y="55640"/>
                  </a:lnTo>
                  <a:lnTo>
                    <a:pt x="102" y="24480"/>
                  </a:lnTo>
                  <a:lnTo>
                    <a:pt x="0" y="24617"/>
                  </a:lnTo>
                  <a:lnTo>
                    <a:pt x="41970" y="56008"/>
                  </a:lnTo>
                  <a:lnTo>
                    <a:pt x="41949" y="55815"/>
                  </a:lnTo>
                  <a:lnTo>
                    <a:pt x="37875" y="16425"/>
                  </a:lnTo>
                  <a:lnTo>
                    <a:pt x="57711" y="131"/>
                  </a:lnTo>
                  <a:lnTo>
                    <a:pt x="5760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flipH="1">
              <a:off x="7876052" y="1136198"/>
              <a:ext cx="161582" cy="327575"/>
            </a:xfrm>
            <a:custGeom>
              <a:rect b="b" l="l" r="r" t="t"/>
              <a:pathLst>
                <a:path extrusionOk="0" h="22284" w="10992">
                  <a:moveTo>
                    <a:pt x="154" y="1"/>
                  </a:moveTo>
                  <a:lnTo>
                    <a:pt x="0" y="75"/>
                  </a:lnTo>
                  <a:lnTo>
                    <a:pt x="10838" y="22284"/>
                  </a:lnTo>
                  <a:lnTo>
                    <a:pt x="10991" y="22210"/>
                  </a:lnTo>
                  <a:lnTo>
                    <a:pt x="154"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flipH="1">
              <a:off x="8318977" y="965178"/>
              <a:ext cx="564803" cy="534786"/>
            </a:xfrm>
            <a:custGeom>
              <a:rect b="b" l="l" r="r" t="t"/>
              <a:pathLst>
                <a:path extrusionOk="0" h="36380" w="38422">
                  <a:moveTo>
                    <a:pt x="37174" y="389"/>
                  </a:moveTo>
                  <a:lnTo>
                    <a:pt x="38245" y="28908"/>
                  </a:lnTo>
                  <a:lnTo>
                    <a:pt x="523" y="36109"/>
                  </a:lnTo>
                  <a:lnTo>
                    <a:pt x="37174" y="389"/>
                  </a:lnTo>
                  <a:close/>
                  <a:moveTo>
                    <a:pt x="37329" y="1"/>
                  </a:moveTo>
                  <a:lnTo>
                    <a:pt x="37193" y="135"/>
                  </a:lnTo>
                  <a:lnTo>
                    <a:pt x="1" y="36380"/>
                  </a:lnTo>
                  <a:lnTo>
                    <a:pt x="1" y="36380"/>
                  </a:lnTo>
                  <a:lnTo>
                    <a:pt x="278" y="36327"/>
                  </a:lnTo>
                  <a:lnTo>
                    <a:pt x="38421" y="29047"/>
                  </a:lnTo>
                  <a:lnTo>
                    <a:pt x="38418" y="28975"/>
                  </a:lnTo>
                  <a:lnTo>
                    <a:pt x="37329"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flipH="1">
              <a:off x="8510695" y="1496436"/>
              <a:ext cx="654297" cy="715905"/>
            </a:xfrm>
            <a:custGeom>
              <a:rect b="b" l="l" r="r" t="t"/>
              <a:pathLst>
                <a:path extrusionOk="0" h="48701" w="44510">
                  <a:moveTo>
                    <a:pt x="19349" y="207"/>
                  </a:moveTo>
                  <a:lnTo>
                    <a:pt x="43900" y="47887"/>
                  </a:lnTo>
                  <a:lnTo>
                    <a:pt x="323" y="6518"/>
                  </a:lnTo>
                  <a:lnTo>
                    <a:pt x="19349" y="207"/>
                  </a:lnTo>
                  <a:close/>
                  <a:moveTo>
                    <a:pt x="19433" y="0"/>
                  </a:moveTo>
                  <a:lnTo>
                    <a:pt x="1" y="6446"/>
                  </a:lnTo>
                  <a:lnTo>
                    <a:pt x="105" y="6543"/>
                  </a:lnTo>
                  <a:lnTo>
                    <a:pt x="44510" y="48701"/>
                  </a:lnTo>
                  <a:lnTo>
                    <a:pt x="1943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a:off x="8508328" y="2122215"/>
              <a:ext cx="598613" cy="417113"/>
            </a:xfrm>
            <a:custGeom>
              <a:rect b="b" l="l" r="r" t="t"/>
              <a:pathLst>
                <a:path extrusionOk="0" h="28375" w="40722">
                  <a:moveTo>
                    <a:pt x="174" y="197"/>
                  </a:moveTo>
                  <a:lnTo>
                    <a:pt x="40202" y="5966"/>
                  </a:lnTo>
                  <a:lnTo>
                    <a:pt x="754" y="28087"/>
                  </a:lnTo>
                  <a:lnTo>
                    <a:pt x="174" y="197"/>
                  </a:lnTo>
                  <a:close/>
                  <a:moveTo>
                    <a:pt x="1" y="0"/>
                  </a:moveTo>
                  <a:lnTo>
                    <a:pt x="2" y="101"/>
                  </a:lnTo>
                  <a:lnTo>
                    <a:pt x="590" y="28375"/>
                  </a:lnTo>
                  <a:lnTo>
                    <a:pt x="40722" y="5870"/>
                  </a:lnTo>
                  <a:lnTo>
                    <a:pt x="40475" y="5835"/>
                  </a:lnTo>
                  <a:lnTo>
                    <a:pt x="1"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flipH="1">
              <a:off x="9093741" y="2089361"/>
              <a:ext cx="397503" cy="449747"/>
            </a:xfrm>
            <a:custGeom>
              <a:rect b="b" l="l" r="r" t="t"/>
              <a:pathLst>
                <a:path extrusionOk="0" h="30595" w="27041">
                  <a:moveTo>
                    <a:pt x="171" y="290"/>
                  </a:moveTo>
                  <a:lnTo>
                    <a:pt x="26588" y="30338"/>
                  </a:lnTo>
                  <a:lnTo>
                    <a:pt x="171" y="25490"/>
                  </a:lnTo>
                  <a:lnTo>
                    <a:pt x="171" y="290"/>
                  </a:lnTo>
                  <a:close/>
                  <a:moveTo>
                    <a:pt x="142" y="1"/>
                  </a:moveTo>
                  <a:lnTo>
                    <a:pt x="1" y="106"/>
                  </a:lnTo>
                  <a:lnTo>
                    <a:pt x="1" y="25632"/>
                  </a:lnTo>
                  <a:lnTo>
                    <a:pt x="27040" y="30594"/>
                  </a:lnTo>
                  <a:lnTo>
                    <a:pt x="142"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3" name="Shape 123"/>
        <p:cNvGrpSpPr/>
        <p:nvPr/>
      </p:nvGrpSpPr>
      <p:grpSpPr>
        <a:xfrm>
          <a:off x="0" y="0"/>
          <a:ext cx="0" cy="0"/>
          <a:chOff x="0" y="0"/>
          <a:chExt cx="0" cy="0"/>
        </a:xfrm>
      </p:grpSpPr>
      <p:sp>
        <p:nvSpPr>
          <p:cNvPr id="124" name="Google Shape;124;p15"/>
          <p:cNvSpPr/>
          <p:nvPr/>
        </p:nvSpPr>
        <p:spPr>
          <a:xfrm>
            <a:off x="228600" y="171450"/>
            <a:ext cx="8695944" cy="4526280"/>
          </a:xfrm>
          <a:prstGeom prst="roundRect">
            <a:avLst>
              <a:gd fmla="val 1272" name="adj"/>
            </a:avLst>
          </a:prstGeom>
          <a:gradFill>
            <a:gsLst>
              <a:gs pos="0">
                <a:srgbClr val="0293E0"/>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grpSp>
        <p:nvGrpSpPr>
          <p:cNvPr id="125" name="Google Shape;125;p15"/>
          <p:cNvGrpSpPr/>
          <p:nvPr/>
        </p:nvGrpSpPr>
        <p:grpSpPr>
          <a:xfrm>
            <a:off x="211665" y="4015472"/>
            <a:ext cx="8723376" cy="998685"/>
            <a:chOff x="-3905250" y="4294188"/>
            <a:chExt cx="13011150" cy="1892300"/>
          </a:xfrm>
        </p:grpSpPr>
        <p:sp>
          <p:nvSpPr>
            <p:cNvPr id="126" name="Google Shape;126;p15"/>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27" name="Google Shape;127;p15"/>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28" name="Google Shape;128;p15"/>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29" name="Google Shape;129;p15"/>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30" name="Google Shape;130;p15"/>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131" name="Google Shape;131;p15"/>
          <p:cNvSpPr txBox="1"/>
          <p:nvPr>
            <p:ph type="ctrTitle"/>
          </p:nvPr>
        </p:nvSpPr>
        <p:spPr>
          <a:xfrm>
            <a:off x="685800" y="1200150"/>
            <a:ext cx="7772400" cy="1335081"/>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rgbClr val="FFFFFF"/>
              </a:buClr>
              <a:buSzPts val="3300"/>
              <a:buFont typeface="Candara"/>
              <a:buNone/>
              <a:defRPr sz="3300">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5"/>
          <p:cNvSpPr txBox="1"/>
          <p:nvPr>
            <p:ph idx="1" type="subTitle"/>
          </p:nvPr>
        </p:nvSpPr>
        <p:spPr>
          <a:xfrm>
            <a:off x="1371600" y="2667001"/>
            <a:ext cx="6400800" cy="1104900"/>
          </a:xfrm>
          <a:prstGeom prst="rect">
            <a:avLst/>
          </a:prstGeom>
          <a:noFill/>
          <a:ln>
            <a:noFill/>
          </a:ln>
        </p:spPr>
        <p:txBody>
          <a:bodyPr anchorCtr="0" anchor="t" bIns="34275" lIns="68575" spcFirstLastPara="1" rIns="68575" wrap="square" tIns="34275">
            <a:noAutofit/>
          </a:bodyPr>
          <a:lstStyle>
            <a:lvl1pPr lvl="0" algn="ctr">
              <a:spcBef>
                <a:spcPts val="300"/>
              </a:spcBef>
              <a:spcAft>
                <a:spcPts val="0"/>
              </a:spcAft>
              <a:buSzPts val="1500"/>
              <a:buNone/>
              <a:defRPr sz="1500">
                <a:solidFill>
                  <a:srgbClr val="FFFFFF"/>
                </a:solidFill>
              </a:defRPr>
            </a:lvl1pPr>
            <a:lvl2pPr lvl="1" algn="ctr">
              <a:spcBef>
                <a:spcPts val="300"/>
              </a:spcBef>
              <a:spcAft>
                <a:spcPts val="0"/>
              </a:spcAft>
              <a:buSzPts val="1700"/>
              <a:buNone/>
              <a:defRPr>
                <a:solidFill>
                  <a:srgbClr val="888888"/>
                </a:solidFill>
              </a:defRPr>
            </a:lvl2pPr>
            <a:lvl3pPr lvl="2" algn="ctr">
              <a:spcBef>
                <a:spcPts val="300"/>
              </a:spcBef>
              <a:spcAft>
                <a:spcPts val="0"/>
              </a:spcAft>
              <a:buSzPts val="1500"/>
              <a:buNone/>
              <a:defRPr>
                <a:solidFill>
                  <a:srgbClr val="888888"/>
                </a:solidFill>
              </a:defRPr>
            </a:lvl3pPr>
            <a:lvl4pPr lvl="3" algn="ctr">
              <a:spcBef>
                <a:spcPts val="300"/>
              </a:spcBef>
              <a:spcAft>
                <a:spcPts val="0"/>
              </a:spcAft>
              <a:buSzPts val="1400"/>
              <a:buNone/>
              <a:defRPr>
                <a:solidFill>
                  <a:srgbClr val="888888"/>
                </a:solidFill>
              </a:defRPr>
            </a:lvl4pPr>
            <a:lvl5pPr lvl="4" algn="ctr">
              <a:spcBef>
                <a:spcPts val="200"/>
              </a:spcBef>
              <a:spcAft>
                <a:spcPts val="0"/>
              </a:spcAft>
              <a:buSzPts val="1200"/>
              <a:buNone/>
              <a:defRPr>
                <a:solidFill>
                  <a:srgbClr val="888888"/>
                </a:solidFill>
              </a:defRPr>
            </a:lvl5pPr>
            <a:lvl6pPr lvl="5" algn="ctr">
              <a:spcBef>
                <a:spcPts val="300"/>
              </a:spcBef>
              <a:spcAft>
                <a:spcPts val="0"/>
              </a:spcAft>
              <a:buSzPts val="1100"/>
              <a:buNone/>
              <a:defRPr>
                <a:solidFill>
                  <a:srgbClr val="888888"/>
                </a:solidFill>
              </a:defRPr>
            </a:lvl6pPr>
            <a:lvl7pPr lvl="6" algn="ctr">
              <a:spcBef>
                <a:spcPts val="300"/>
              </a:spcBef>
              <a:spcAft>
                <a:spcPts val="0"/>
              </a:spcAft>
              <a:buSzPts val="1100"/>
              <a:buNone/>
              <a:defRPr>
                <a:solidFill>
                  <a:srgbClr val="888888"/>
                </a:solidFill>
              </a:defRPr>
            </a:lvl7pPr>
            <a:lvl8pPr lvl="7" algn="ctr">
              <a:spcBef>
                <a:spcPts val="300"/>
              </a:spcBef>
              <a:spcAft>
                <a:spcPts val="0"/>
              </a:spcAft>
              <a:buSzPts val="1100"/>
              <a:buNone/>
              <a:defRPr>
                <a:solidFill>
                  <a:srgbClr val="888888"/>
                </a:solidFill>
              </a:defRPr>
            </a:lvl8pPr>
            <a:lvl9pPr lvl="8" algn="ctr">
              <a:spcBef>
                <a:spcPts val="300"/>
              </a:spcBef>
              <a:spcAft>
                <a:spcPts val="0"/>
              </a:spcAft>
              <a:buSzPts val="1100"/>
              <a:buNone/>
              <a:defRPr>
                <a:solidFill>
                  <a:srgbClr val="888888"/>
                </a:solidFill>
              </a:defRPr>
            </a:lvl9pPr>
          </a:lstStyle>
          <a:p/>
        </p:txBody>
      </p:sp>
      <p:sp>
        <p:nvSpPr>
          <p:cNvPr id="133" name="Google Shape;133;p15"/>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15"/>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5"/>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16"/>
          <p:cNvSpPr txBox="1"/>
          <p:nvPr>
            <p:ph idx="1" type="body"/>
          </p:nvPr>
        </p:nvSpPr>
        <p:spPr>
          <a:xfrm>
            <a:off x="872068" y="2006600"/>
            <a:ext cx="7408333" cy="2588022"/>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
        <p:nvSpPr>
          <p:cNvPr id="138" name="Google Shape;138;p16"/>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6"/>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6"/>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6"/>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FFFFF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2" name="Shape 142"/>
        <p:cNvGrpSpPr/>
        <p:nvPr/>
      </p:nvGrpSpPr>
      <p:grpSpPr>
        <a:xfrm>
          <a:off x="0" y="0"/>
          <a:ext cx="0" cy="0"/>
          <a:chOff x="0" y="0"/>
          <a:chExt cx="0" cy="0"/>
        </a:xfrm>
      </p:grpSpPr>
      <p:sp>
        <p:nvSpPr>
          <p:cNvPr id="143" name="Google Shape;143;p17"/>
          <p:cNvSpPr/>
          <p:nvPr/>
        </p:nvSpPr>
        <p:spPr>
          <a:xfrm>
            <a:off x="228600" y="171450"/>
            <a:ext cx="8695944" cy="1069848"/>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grpSp>
        <p:nvGrpSpPr>
          <p:cNvPr id="144" name="Google Shape;144;p17"/>
          <p:cNvGrpSpPr/>
          <p:nvPr/>
        </p:nvGrpSpPr>
        <p:grpSpPr>
          <a:xfrm>
            <a:off x="211665" y="535643"/>
            <a:ext cx="8723376" cy="997405"/>
            <a:chOff x="-3905251" y="4294188"/>
            <a:chExt cx="13027839" cy="1892300"/>
          </a:xfrm>
        </p:grpSpPr>
        <p:sp>
          <p:nvSpPr>
            <p:cNvPr id="145" name="Google Shape;145;p17"/>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46" name="Google Shape;146;p17"/>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47" name="Google Shape;147;p17"/>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48" name="Google Shape;148;p17"/>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49" name="Google Shape;149;p17"/>
            <p:cNvSpPr/>
            <p:nvPr/>
          </p:nvSpPr>
          <p:spPr>
            <a:xfrm>
              <a:off x="-3905251" y="4294188"/>
              <a:ext cx="13027839"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150" name="Google Shape;150;p17"/>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17"/>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17"/>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18"/>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FFFFF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18"/>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18"/>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18"/>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58" name="Google Shape;158;p18"/>
          <p:cNvSpPr txBox="1"/>
          <p:nvPr>
            <p:ph idx="1" type="body"/>
          </p:nvPr>
        </p:nvSpPr>
        <p:spPr>
          <a:xfrm>
            <a:off x="676655" y="2009394"/>
            <a:ext cx="3822192" cy="2585466"/>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
        <p:nvSpPr>
          <p:cNvPr id="159" name="Google Shape;159;p18"/>
          <p:cNvSpPr txBox="1"/>
          <p:nvPr>
            <p:ph idx="2" type="body"/>
          </p:nvPr>
        </p:nvSpPr>
        <p:spPr>
          <a:xfrm>
            <a:off x="4645152" y="2009394"/>
            <a:ext cx="3822192" cy="2585466"/>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60" name="Shape 160"/>
        <p:cNvGrpSpPr/>
        <p:nvPr/>
      </p:nvGrpSpPr>
      <p:grpSpPr>
        <a:xfrm>
          <a:off x="0" y="0"/>
          <a:ext cx="0" cy="0"/>
          <a:chOff x="0" y="0"/>
          <a:chExt cx="0" cy="0"/>
        </a:xfrm>
      </p:grpSpPr>
      <p:sp>
        <p:nvSpPr>
          <p:cNvPr id="161" name="Google Shape;161;p19"/>
          <p:cNvSpPr/>
          <p:nvPr/>
        </p:nvSpPr>
        <p:spPr>
          <a:xfrm>
            <a:off x="228600" y="171450"/>
            <a:ext cx="8695944" cy="3552444"/>
          </a:xfrm>
          <a:prstGeom prst="roundRect">
            <a:avLst>
              <a:gd fmla="val 1272" name="adj"/>
            </a:avLst>
          </a:prstGeom>
          <a:gradFill>
            <a:gsLst>
              <a:gs pos="0">
                <a:srgbClr val="0293E0"/>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sp>
        <p:nvSpPr>
          <p:cNvPr id="162" name="Google Shape;162;p19"/>
          <p:cNvSpPr/>
          <p:nvPr/>
        </p:nvSpPr>
        <p:spPr>
          <a:xfrm>
            <a:off x="6047438" y="3152694"/>
            <a:ext cx="2876429" cy="53552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63" name="Google Shape;163;p19"/>
          <p:cNvSpPr/>
          <p:nvPr/>
        </p:nvSpPr>
        <p:spPr>
          <a:xfrm>
            <a:off x="2619320" y="3056467"/>
            <a:ext cx="5544515" cy="637604"/>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64" name="Google Shape;164;p19"/>
          <p:cNvSpPr/>
          <p:nvPr/>
        </p:nvSpPr>
        <p:spPr>
          <a:xfrm>
            <a:off x="2828728" y="3065672"/>
            <a:ext cx="5467980" cy="580704"/>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65" name="Google Shape;165;p19"/>
          <p:cNvSpPr/>
          <p:nvPr/>
        </p:nvSpPr>
        <p:spPr>
          <a:xfrm>
            <a:off x="5609489" y="3055631"/>
            <a:ext cx="3308000" cy="488662"/>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66" name="Google Shape;166;p19"/>
          <p:cNvSpPr/>
          <p:nvPr/>
        </p:nvSpPr>
        <p:spPr>
          <a:xfrm>
            <a:off x="211665" y="3043916"/>
            <a:ext cx="8723376" cy="997405"/>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67" name="Google Shape;167;p19"/>
          <p:cNvSpPr txBox="1"/>
          <p:nvPr>
            <p:ph type="title"/>
          </p:nvPr>
        </p:nvSpPr>
        <p:spPr>
          <a:xfrm>
            <a:off x="690032" y="1847670"/>
            <a:ext cx="7772400" cy="1143000"/>
          </a:xfrm>
          <a:prstGeom prst="rect">
            <a:avLst/>
          </a:prstGeom>
          <a:noFill/>
          <a:ln>
            <a:noFill/>
          </a:ln>
        </p:spPr>
        <p:txBody>
          <a:bodyPr anchorCtr="0" anchor="t" bIns="34275" lIns="68575" spcFirstLastPara="1" rIns="68575" wrap="square" tIns="34275">
            <a:noAutofit/>
          </a:bodyPr>
          <a:lstStyle>
            <a:lvl1pPr lvl="0" algn="ctr">
              <a:spcBef>
                <a:spcPts val="0"/>
              </a:spcBef>
              <a:spcAft>
                <a:spcPts val="0"/>
              </a:spcAft>
              <a:buClr>
                <a:srgbClr val="FFFFFF"/>
              </a:buClr>
              <a:buSzPts val="3300"/>
              <a:buFont typeface="Candara"/>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19"/>
          <p:cNvSpPr txBox="1"/>
          <p:nvPr>
            <p:ph idx="1" type="body"/>
          </p:nvPr>
        </p:nvSpPr>
        <p:spPr>
          <a:xfrm>
            <a:off x="1367365" y="1078087"/>
            <a:ext cx="6417734" cy="704851"/>
          </a:xfrm>
          <a:prstGeom prst="rect">
            <a:avLst/>
          </a:prstGeom>
          <a:noFill/>
          <a:ln>
            <a:noFill/>
          </a:ln>
        </p:spPr>
        <p:txBody>
          <a:bodyPr anchorCtr="0" anchor="b" bIns="34275" lIns="68575" spcFirstLastPara="1" rIns="68575" wrap="square" tIns="34275">
            <a:noAutofit/>
          </a:bodyPr>
          <a:lstStyle>
            <a:lvl1pPr indent="-228600" lvl="0" marL="457200" algn="ctr">
              <a:spcBef>
                <a:spcPts val="300"/>
              </a:spcBef>
              <a:spcAft>
                <a:spcPts val="0"/>
              </a:spcAft>
              <a:buSzPts val="1500"/>
              <a:buNone/>
              <a:defRPr sz="1500">
                <a:solidFill>
                  <a:srgbClr val="FFFFFF"/>
                </a:solidFill>
              </a:defRPr>
            </a:lvl1pPr>
            <a:lvl2pPr indent="-228600" lvl="1" marL="914400" algn="l">
              <a:spcBef>
                <a:spcPts val="300"/>
              </a:spcBef>
              <a:spcAft>
                <a:spcPts val="0"/>
              </a:spcAft>
              <a:buSzPts val="1400"/>
              <a:buNone/>
              <a:defRPr sz="1400">
                <a:solidFill>
                  <a:srgbClr val="888888"/>
                </a:solidFill>
              </a:defRPr>
            </a:lvl2pPr>
            <a:lvl3pPr indent="-228600" lvl="2" marL="1371600" algn="l">
              <a:spcBef>
                <a:spcPts val="200"/>
              </a:spcBef>
              <a:spcAft>
                <a:spcPts val="0"/>
              </a:spcAft>
              <a:buSzPts val="1200"/>
              <a:buNone/>
              <a:defRPr sz="1200">
                <a:solidFill>
                  <a:srgbClr val="888888"/>
                </a:solidFill>
              </a:defRPr>
            </a:lvl3pPr>
            <a:lvl4pPr indent="-228600" lvl="3" marL="1828800" algn="l">
              <a:spcBef>
                <a:spcPts val="200"/>
              </a:spcBef>
              <a:spcAft>
                <a:spcPts val="0"/>
              </a:spcAft>
              <a:buSzPts val="1100"/>
              <a:buNone/>
              <a:defRPr sz="1100">
                <a:solidFill>
                  <a:srgbClr val="888888"/>
                </a:solidFill>
              </a:defRPr>
            </a:lvl4pPr>
            <a:lvl5pPr indent="-228600" lvl="4" marL="2286000" algn="l">
              <a:spcBef>
                <a:spcPts val="200"/>
              </a:spcBef>
              <a:spcAft>
                <a:spcPts val="0"/>
              </a:spcAft>
              <a:buSzPts val="1100"/>
              <a:buNone/>
              <a:defRPr sz="1100">
                <a:solidFill>
                  <a:srgbClr val="888888"/>
                </a:solidFill>
              </a:defRPr>
            </a:lvl5pPr>
            <a:lvl6pPr indent="-228600" lvl="5" marL="2743200" algn="l">
              <a:spcBef>
                <a:spcPts val="300"/>
              </a:spcBef>
              <a:spcAft>
                <a:spcPts val="0"/>
              </a:spcAft>
              <a:buSzPts val="1100"/>
              <a:buNone/>
              <a:defRPr sz="1100">
                <a:solidFill>
                  <a:srgbClr val="888888"/>
                </a:solidFill>
              </a:defRPr>
            </a:lvl6pPr>
            <a:lvl7pPr indent="-228600" lvl="6" marL="3200400" algn="l">
              <a:spcBef>
                <a:spcPts val="300"/>
              </a:spcBef>
              <a:spcAft>
                <a:spcPts val="0"/>
              </a:spcAft>
              <a:buSzPts val="1100"/>
              <a:buNone/>
              <a:defRPr sz="1100">
                <a:solidFill>
                  <a:srgbClr val="888888"/>
                </a:solidFill>
              </a:defRPr>
            </a:lvl7pPr>
            <a:lvl8pPr indent="-228600" lvl="7" marL="3657600" algn="l">
              <a:spcBef>
                <a:spcPts val="300"/>
              </a:spcBef>
              <a:spcAft>
                <a:spcPts val="0"/>
              </a:spcAft>
              <a:buSzPts val="1100"/>
              <a:buNone/>
              <a:defRPr sz="1100">
                <a:solidFill>
                  <a:srgbClr val="888888"/>
                </a:solidFill>
              </a:defRPr>
            </a:lvl8pPr>
            <a:lvl9pPr indent="-228600" lvl="8" marL="4114800" algn="l">
              <a:spcBef>
                <a:spcPts val="300"/>
              </a:spcBef>
              <a:spcAft>
                <a:spcPts val="0"/>
              </a:spcAft>
              <a:buSzPts val="1100"/>
              <a:buNone/>
              <a:defRPr sz="1100">
                <a:solidFill>
                  <a:srgbClr val="888888"/>
                </a:solidFill>
              </a:defRPr>
            </a:lvl9pPr>
          </a:lstStyle>
          <a:p/>
        </p:txBody>
      </p:sp>
      <p:sp>
        <p:nvSpPr>
          <p:cNvPr id="169" name="Google Shape;169;p19"/>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19"/>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19"/>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2" name="Shape 172"/>
        <p:cNvGrpSpPr/>
        <p:nvPr/>
      </p:nvGrpSpPr>
      <p:grpSpPr>
        <a:xfrm>
          <a:off x="0" y="0"/>
          <a:ext cx="0" cy="0"/>
          <a:chOff x="0" y="0"/>
          <a:chExt cx="0" cy="0"/>
        </a:xfrm>
      </p:grpSpPr>
      <p:sp>
        <p:nvSpPr>
          <p:cNvPr id="173" name="Google Shape;173;p20"/>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FFFFFF"/>
              </a:buClr>
              <a:buSzPts val="3300"/>
              <a:buFont typeface="Candara"/>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0"/>
          <p:cNvSpPr txBox="1"/>
          <p:nvPr>
            <p:ph idx="1" type="body"/>
          </p:nvPr>
        </p:nvSpPr>
        <p:spPr>
          <a:xfrm>
            <a:off x="676656" y="2008586"/>
            <a:ext cx="3822192" cy="479822"/>
          </a:xfrm>
          <a:prstGeom prst="rect">
            <a:avLst/>
          </a:prstGeom>
          <a:noFill/>
          <a:ln>
            <a:noFill/>
          </a:ln>
        </p:spPr>
        <p:txBody>
          <a:bodyPr anchorCtr="0" anchor="ctr" bIns="34275" lIns="68575" spcFirstLastPara="1" rIns="68575" wrap="square" tIns="34275">
            <a:noAutofit/>
          </a:bodyPr>
          <a:lstStyle>
            <a:lvl1pPr indent="-228600" lvl="0" marL="457200" algn="ctr">
              <a:spcBef>
                <a:spcPts val="400"/>
              </a:spcBef>
              <a:spcAft>
                <a:spcPts val="0"/>
              </a:spcAft>
              <a:buSzPts val="1800"/>
              <a:buNone/>
              <a:defRPr b="0" sz="1800">
                <a:solidFill>
                  <a:schemeClr val="dk2"/>
                </a:solidFill>
                <a:latin typeface="Candara"/>
                <a:ea typeface="Candara"/>
                <a:cs typeface="Candara"/>
                <a:sym typeface="Candara"/>
              </a:defRPr>
            </a:lvl1pPr>
            <a:lvl2pPr indent="-228600" lvl="1" marL="914400" algn="l">
              <a:spcBef>
                <a:spcPts val="300"/>
              </a:spcBef>
              <a:spcAft>
                <a:spcPts val="0"/>
              </a:spcAft>
              <a:buSzPts val="1500"/>
              <a:buNone/>
              <a:defRPr b="1" sz="1500"/>
            </a:lvl2pPr>
            <a:lvl3pPr indent="-228600" lvl="2" marL="1371600" algn="l">
              <a:spcBef>
                <a:spcPts val="300"/>
              </a:spcBef>
              <a:spcAft>
                <a:spcPts val="0"/>
              </a:spcAft>
              <a:buSzPts val="1400"/>
              <a:buNone/>
              <a:defRPr b="1" sz="1400"/>
            </a:lvl3pPr>
            <a:lvl4pPr indent="-228600" lvl="3" marL="1828800" algn="l">
              <a:spcBef>
                <a:spcPts val="200"/>
              </a:spcBef>
              <a:spcAft>
                <a:spcPts val="0"/>
              </a:spcAft>
              <a:buSzPts val="1200"/>
              <a:buNone/>
              <a:defRPr b="1" sz="1200"/>
            </a:lvl4pPr>
            <a:lvl5pPr indent="-228600" lvl="4" marL="2286000" algn="l">
              <a:spcBef>
                <a:spcPts val="200"/>
              </a:spcBef>
              <a:spcAft>
                <a:spcPts val="0"/>
              </a:spcAft>
              <a:buSzPts val="1200"/>
              <a:buNone/>
              <a:defRPr b="1" sz="1200"/>
            </a:lvl5pPr>
            <a:lvl6pPr indent="-228600" lvl="5" marL="2743200" algn="l">
              <a:spcBef>
                <a:spcPts val="300"/>
              </a:spcBef>
              <a:spcAft>
                <a:spcPts val="0"/>
              </a:spcAft>
              <a:buSzPts val="1200"/>
              <a:buNone/>
              <a:defRPr b="1" sz="1200"/>
            </a:lvl6pPr>
            <a:lvl7pPr indent="-228600" lvl="6" marL="3200400" algn="l">
              <a:spcBef>
                <a:spcPts val="300"/>
              </a:spcBef>
              <a:spcAft>
                <a:spcPts val="0"/>
              </a:spcAft>
              <a:buSzPts val="1200"/>
              <a:buNone/>
              <a:defRPr b="1" sz="1200"/>
            </a:lvl7pPr>
            <a:lvl8pPr indent="-228600" lvl="7" marL="3657600" algn="l">
              <a:spcBef>
                <a:spcPts val="300"/>
              </a:spcBef>
              <a:spcAft>
                <a:spcPts val="0"/>
              </a:spcAft>
              <a:buSzPts val="1200"/>
              <a:buNone/>
              <a:defRPr b="1" sz="1200"/>
            </a:lvl8pPr>
            <a:lvl9pPr indent="-228600" lvl="8" marL="4114800" algn="l">
              <a:spcBef>
                <a:spcPts val="300"/>
              </a:spcBef>
              <a:spcAft>
                <a:spcPts val="0"/>
              </a:spcAft>
              <a:buSzPts val="1200"/>
              <a:buNone/>
              <a:defRPr b="1" sz="1200"/>
            </a:lvl9pPr>
          </a:lstStyle>
          <a:p/>
        </p:txBody>
      </p:sp>
      <p:sp>
        <p:nvSpPr>
          <p:cNvPr id="175" name="Google Shape;175;p20"/>
          <p:cNvSpPr txBox="1"/>
          <p:nvPr>
            <p:ph idx="2" type="body"/>
          </p:nvPr>
        </p:nvSpPr>
        <p:spPr>
          <a:xfrm>
            <a:off x="677332" y="2571751"/>
            <a:ext cx="3820055" cy="2022872"/>
          </a:xfrm>
          <a:prstGeom prst="rect">
            <a:avLst/>
          </a:prstGeom>
          <a:noFill/>
          <a:ln>
            <a:noFill/>
          </a:ln>
        </p:spPr>
        <p:txBody>
          <a:bodyPr anchorCtr="0" anchor="t" bIns="34275" lIns="68575" spcFirstLastPara="1" rIns="68575" wrap="square" tIns="34275">
            <a:noAutofit/>
          </a:bodyPr>
          <a:lstStyle>
            <a:lvl1pPr indent="-323850" lvl="0" marL="457200" algn="l">
              <a:spcBef>
                <a:spcPts val="300"/>
              </a:spcBef>
              <a:spcAft>
                <a:spcPts val="0"/>
              </a:spcAft>
              <a:buSzPts val="1500"/>
              <a:buChar char="*"/>
              <a:defRPr sz="1500"/>
            </a:lvl1pPr>
            <a:lvl2pPr indent="-317500" lvl="1" marL="914400" algn="l">
              <a:spcBef>
                <a:spcPts val="300"/>
              </a:spcBef>
              <a:spcAft>
                <a:spcPts val="0"/>
              </a:spcAft>
              <a:buSzPts val="1400"/>
              <a:buChar char="*"/>
              <a:defRPr sz="1400"/>
            </a:lvl2pPr>
            <a:lvl3pPr indent="-304800" lvl="2" marL="1371600" algn="l">
              <a:spcBef>
                <a:spcPts val="200"/>
              </a:spcBef>
              <a:spcAft>
                <a:spcPts val="0"/>
              </a:spcAft>
              <a:buSzPts val="1200"/>
              <a:buChar char="*"/>
              <a:defRPr sz="12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04800" lvl="5" marL="2743200" algn="l">
              <a:spcBef>
                <a:spcPts val="300"/>
              </a:spcBef>
              <a:spcAft>
                <a:spcPts val="0"/>
              </a:spcAft>
              <a:buSzPts val="1200"/>
              <a:buChar char="●"/>
              <a:defRPr sz="1200"/>
            </a:lvl6pPr>
            <a:lvl7pPr indent="-304800" lvl="6" marL="3200400" algn="l">
              <a:spcBef>
                <a:spcPts val="300"/>
              </a:spcBef>
              <a:spcAft>
                <a:spcPts val="0"/>
              </a:spcAft>
              <a:buSzPts val="1200"/>
              <a:buChar char="●"/>
              <a:defRPr sz="1200"/>
            </a:lvl7pPr>
            <a:lvl8pPr indent="-304800" lvl="7" marL="3657600" algn="l">
              <a:spcBef>
                <a:spcPts val="300"/>
              </a:spcBef>
              <a:spcAft>
                <a:spcPts val="0"/>
              </a:spcAft>
              <a:buSzPts val="1200"/>
              <a:buChar char="●"/>
              <a:defRPr sz="1200"/>
            </a:lvl8pPr>
            <a:lvl9pPr indent="-304800" lvl="8" marL="4114800" algn="l">
              <a:spcBef>
                <a:spcPts val="300"/>
              </a:spcBef>
              <a:spcAft>
                <a:spcPts val="0"/>
              </a:spcAft>
              <a:buSzPts val="1200"/>
              <a:buChar char="●"/>
              <a:defRPr sz="1200"/>
            </a:lvl9pPr>
          </a:lstStyle>
          <a:p/>
        </p:txBody>
      </p:sp>
      <p:sp>
        <p:nvSpPr>
          <p:cNvPr id="176" name="Google Shape;176;p20"/>
          <p:cNvSpPr txBox="1"/>
          <p:nvPr>
            <p:ph idx="3" type="body"/>
          </p:nvPr>
        </p:nvSpPr>
        <p:spPr>
          <a:xfrm>
            <a:off x="4648200" y="2008585"/>
            <a:ext cx="3822192" cy="479822"/>
          </a:xfrm>
          <a:prstGeom prst="rect">
            <a:avLst/>
          </a:prstGeom>
          <a:noFill/>
          <a:ln>
            <a:noFill/>
          </a:ln>
        </p:spPr>
        <p:txBody>
          <a:bodyPr anchorCtr="0" anchor="ctr" bIns="34275" lIns="68575" spcFirstLastPara="1" rIns="68575" wrap="square" tIns="34275">
            <a:noAutofit/>
          </a:bodyPr>
          <a:lstStyle>
            <a:lvl1pPr indent="-228600" lvl="0" marL="457200" algn="ctr">
              <a:spcBef>
                <a:spcPts val="400"/>
              </a:spcBef>
              <a:spcAft>
                <a:spcPts val="0"/>
              </a:spcAft>
              <a:buSzPts val="1800"/>
              <a:buNone/>
              <a:defRPr b="0" i="0" sz="1800">
                <a:solidFill>
                  <a:schemeClr val="dk2"/>
                </a:solidFill>
                <a:latin typeface="Candara"/>
                <a:ea typeface="Candara"/>
                <a:cs typeface="Candara"/>
                <a:sym typeface="Candara"/>
              </a:defRPr>
            </a:lvl1pPr>
            <a:lvl2pPr indent="-228600" lvl="1" marL="914400" algn="l">
              <a:spcBef>
                <a:spcPts val="300"/>
              </a:spcBef>
              <a:spcAft>
                <a:spcPts val="0"/>
              </a:spcAft>
              <a:buSzPts val="1500"/>
              <a:buNone/>
              <a:defRPr b="1" sz="1500"/>
            </a:lvl2pPr>
            <a:lvl3pPr indent="-228600" lvl="2" marL="1371600" algn="l">
              <a:spcBef>
                <a:spcPts val="300"/>
              </a:spcBef>
              <a:spcAft>
                <a:spcPts val="0"/>
              </a:spcAft>
              <a:buSzPts val="1400"/>
              <a:buNone/>
              <a:defRPr b="1" sz="1400"/>
            </a:lvl3pPr>
            <a:lvl4pPr indent="-228600" lvl="3" marL="1828800" algn="l">
              <a:spcBef>
                <a:spcPts val="200"/>
              </a:spcBef>
              <a:spcAft>
                <a:spcPts val="0"/>
              </a:spcAft>
              <a:buSzPts val="1200"/>
              <a:buNone/>
              <a:defRPr b="1" sz="1200"/>
            </a:lvl4pPr>
            <a:lvl5pPr indent="-228600" lvl="4" marL="2286000" algn="l">
              <a:spcBef>
                <a:spcPts val="200"/>
              </a:spcBef>
              <a:spcAft>
                <a:spcPts val="0"/>
              </a:spcAft>
              <a:buSzPts val="1200"/>
              <a:buNone/>
              <a:defRPr b="1" sz="1200"/>
            </a:lvl5pPr>
            <a:lvl6pPr indent="-228600" lvl="5" marL="2743200" algn="l">
              <a:spcBef>
                <a:spcPts val="300"/>
              </a:spcBef>
              <a:spcAft>
                <a:spcPts val="0"/>
              </a:spcAft>
              <a:buSzPts val="1200"/>
              <a:buNone/>
              <a:defRPr b="1" sz="1200"/>
            </a:lvl6pPr>
            <a:lvl7pPr indent="-228600" lvl="6" marL="3200400" algn="l">
              <a:spcBef>
                <a:spcPts val="300"/>
              </a:spcBef>
              <a:spcAft>
                <a:spcPts val="0"/>
              </a:spcAft>
              <a:buSzPts val="1200"/>
              <a:buNone/>
              <a:defRPr b="1" sz="1200"/>
            </a:lvl7pPr>
            <a:lvl8pPr indent="-228600" lvl="7" marL="3657600" algn="l">
              <a:spcBef>
                <a:spcPts val="300"/>
              </a:spcBef>
              <a:spcAft>
                <a:spcPts val="0"/>
              </a:spcAft>
              <a:buSzPts val="1200"/>
              <a:buNone/>
              <a:defRPr b="1" sz="1200"/>
            </a:lvl8pPr>
            <a:lvl9pPr indent="-228600" lvl="8" marL="4114800" algn="l">
              <a:spcBef>
                <a:spcPts val="300"/>
              </a:spcBef>
              <a:spcAft>
                <a:spcPts val="0"/>
              </a:spcAft>
              <a:buSzPts val="1200"/>
              <a:buNone/>
              <a:defRPr b="1" sz="1200"/>
            </a:lvl9pPr>
          </a:lstStyle>
          <a:p/>
        </p:txBody>
      </p:sp>
      <p:sp>
        <p:nvSpPr>
          <p:cNvPr id="177" name="Google Shape;177;p20"/>
          <p:cNvSpPr txBox="1"/>
          <p:nvPr>
            <p:ph idx="4" type="body"/>
          </p:nvPr>
        </p:nvSpPr>
        <p:spPr>
          <a:xfrm>
            <a:off x="4645025" y="2571751"/>
            <a:ext cx="3822192" cy="2022872"/>
          </a:xfrm>
          <a:prstGeom prst="rect">
            <a:avLst/>
          </a:prstGeom>
          <a:noFill/>
          <a:ln>
            <a:noFill/>
          </a:ln>
        </p:spPr>
        <p:txBody>
          <a:bodyPr anchorCtr="0" anchor="t" bIns="34275" lIns="68575" spcFirstLastPara="1" rIns="68575" wrap="square" tIns="34275">
            <a:noAutofit/>
          </a:bodyPr>
          <a:lstStyle>
            <a:lvl1pPr indent="-323850" lvl="0" marL="457200" algn="l">
              <a:spcBef>
                <a:spcPts val="300"/>
              </a:spcBef>
              <a:spcAft>
                <a:spcPts val="0"/>
              </a:spcAft>
              <a:buSzPts val="1500"/>
              <a:buChar char="*"/>
              <a:defRPr sz="1500"/>
            </a:lvl1pPr>
            <a:lvl2pPr indent="-317500" lvl="1" marL="914400" algn="l">
              <a:spcBef>
                <a:spcPts val="300"/>
              </a:spcBef>
              <a:spcAft>
                <a:spcPts val="0"/>
              </a:spcAft>
              <a:buSzPts val="1400"/>
              <a:buChar char="*"/>
              <a:defRPr sz="1400"/>
            </a:lvl2pPr>
            <a:lvl3pPr indent="-304800" lvl="2" marL="1371600" algn="l">
              <a:spcBef>
                <a:spcPts val="200"/>
              </a:spcBef>
              <a:spcAft>
                <a:spcPts val="0"/>
              </a:spcAft>
              <a:buSzPts val="1200"/>
              <a:buChar char="*"/>
              <a:defRPr sz="12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04800" lvl="5" marL="2743200" algn="l">
              <a:spcBef>
                <a:spcPts val="300"/>
              </a:spcBef>
              <a:spcAft>
                <a:spcPts val="0"/>
              </a:spcAft>
              <a:buSzPts val="1200"/>
              <a:buChar char="●"/>
              <a:defRPr sz="1200"/>
            </a:lvl6pPr>
            <a:lvl7pPr indent="-304800" lvl="6" marL="3200400" algn="l">
              <a:spcBef>
                <a:spcPts val="300"/>
              </a:spcBef>
              <a:spcAft>
                <a:spcPts val="0"/>
              </a:spcAft>
              <a:buSzPts val="1200"/>
              <a:buChar char="●"/>
              <a:defRPr sz="1200"/>
            </a:lvl7pPr>
            <a:lvl8pPr indent="-304800" lvl="7" marL="3657600" algn="l">
              <a:spcBef>
                <a:spcPts val="300"/>
              </a:spcBef>
              <a:spcAft>
                <a:spcPts val="0"/>
              </a:spcAft>
              <a:buSzPts val="1200"/>
              <a:buChar char="●"/>
              <a:defRPr sz="1200"/>
            </a:lvl8pPr>
            <a:lvl9pPr indent="-304800" lvl="8" marL="4114800" algn="l">
              <a:spcBef>
                <a:spcPts val="300"/>
              </a:spcBef>
              <a:spcAft>
                <a:spcPts val="0"/>
              </a:spcAft>
              <a:buSzPts val="1200"/>
              <a:buChar char="●"/>
              <a:defRPr sz="1200"/>
            </a:lvl9pPr>
          </a:lstStyle>
          <a:p/>
        </p:txBody>
      </p:sp>
      <p:sp>
        <p:nvSpPr>
          <p:cNvPr id="178" name="Google Shape;178;p20"/>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0"/>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0"/>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sp>
        <p:nvSpPr>
          <p:cNvPr id="182" name="Google Shape;182;p21"/>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FFFFF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21"/>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21"/>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1"/>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86" name="Shape 186"/>
        <p:cNvGrpSpPr/>
        <p:nvPr/>
      </p:nvGrpSpPr>
      <p:grpSpPr>
        <a:xfrm>
          <a:off x="0" y="0"/>
          <a:ext cx="0" cy="0"/>
          <a:chOff x="0" y="0"/>
          <a:chExt cx="0" cy="0"/>
        </a:xfrm>
      </p:grpSpPr>
      <p:sp>
        <p:nvSpPr>
          <p:cNvPr id="187" name="Google Shape;187;p22"/>
          <p:cNvSpPr/>
          <p:nvPr/>
        </p:nvSpPr>
        <p:spPr>
          <a:xfrm>
            <a:off x="228600" y="171450"/>
            <a:ext cx="8695944" cy="1069848"/>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sp>
        <p:nvSpPr>
          <p:cNvPr id="188" name="Google Shape;188;p22"/>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2"/>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22"/>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1" name="Google Shape;191;p22"/>
          <p:cNvSpPr txBox="1"/>
          <p:nvPr>
            <p:ph idx="1" type="body"/>
          </p:nvPr>
        </p:nvSpPr>
        <p:spPr>
          <a:xfrm>
            <a:off x="914400" y="2686051"/>
            <a:ext cx="3352800" cy="1428751"/>
          </a:xfrm>
          <a:prstGeom prst="rect">
            <a:avLst/>
          </a:prstGeom>
          <a:noFill/>
          <a:ln>
            <a:noFill/>
          </a:ln>
        </p:spPr>
        <p:txBody>
          <a:bodyPr anchorCtr="0" anchor="t" bIns="34275" lIns="68575" spcFirstLastPara="1" rIns="68575" wrap="square" tIns="34275">
            <a:noAutofit/>
          </a:bodyPr>
          <a:lstStyle>
            <a:lvl1pPr indent="-228600" lvl="0" marL="457200" algn="l">
              <a:spcBef>
                <a:spcPts val="0"/>
              </a:spcBef>
              <a:spcAft>
                <a:spcPts val="0"/>
              </a:spcAft>
              <a:buSzPts val="1400"/>
              <a:buNone/>
              <a:defRPr sz="1400">
                <a:solidFill>
                  <a:schemeClr val="dk2"/>
                </a:solidFill>
              </a:defRPr>
            </a:lvl1pPr>
            <a:lvl2pPr indent="-228600" lvl="1" marL="914400" algn="l">
              <a:spcBef>
                <a:spcPts val="500"/>
              </a:spcBef>
              <a:spcAft>
                <a:spcPts val="0"/>
              </a:spcAft>
              <a:buSzPts val="900"/>
              <a:buNone/>
              <a:defRPr sz="900"/>
            </a:lvl2pPr>
            <a:lvl3pPr indent="-228600" lvl="2" marL="1371600" algn="l">
              <a:spcBef>
                <a:spcPts val="200"/>
              </a:spcBef>
              <a:spcAft>
                <a:spcPts val="0"/>
              </a:spcAft>
              <a:buSzPts val="800"/>
              <a:buNone/>
              <a:defRPr sz="800"/>
            </a:lvl3pPr>
            <a:lvl4pPr indent="-228600" lvl="3" marL="1828800" algn="l">
              <a:spcBef>
                <a:spcPts val="100"/>
              </a:spcBef>
              <a:spcAft>
                <a:spcPts val="0"/>
              </a:spcAft>
              <a:buSzPts val="700"/>
              <a:buNone/>
              <a:defRPr sz="700"/>
            </a:lvl4pPr>
            <a:lvl5pPr indent="-228600" lvl="4" marL="2286000" algn="l">
              <a:spcBef>
                <a:spcPts val="100"/>
              </a:spcBef>
              <a:spcAft>
                <a:spcPts val="0"/>
              </a:spcAft>
              <a:buSzPts val="700"/>
              <a:buNone/>
              <a:defRPr sz="700"/>
            </a:lvl5pPr>
            <a:lvl6pPr indent="-228600" lvl="5" marL="2743200" algn="l">
              <a:spcBef>
                <a:spcPts val="300"/>
              </a:spcBef>
              <a:spcAft>
                <a:spcPts val="0"/>
              </a:spcAft>
              <a:buSzPts val="700"/>
              <a:buNone/>
              <a:defRPr sz="700"/>
            </a:lvl6pPr>
            <a:lvl7pPr indent="-228600" lvl="6" marL="3200400" algn="l">
              <a:spcBef>
                <a:spcPts val="300"/>
              </a:spcBef>
              <a:spcAft>
                <a:spcPts val="0"/>
              </a:spcAft>
              <a:buSzPts val="700"/>
              <a:buNone/>
              <a:defRPr sz="700"/>
            </a:lvl7pPr>
            <a:lvl8pPr indent="-228600" lvl="7" marL="3657600" algn="l">
              <a:spcBef>
                <a:spcPts val="300"/>
              </a:spcBef>
              <a:spcAft>
                <a:spcPts val="0"/>
              </a:spcAft>
              <a:buSzPts val="700"/>
              <a:buNone/>
              <a:defRPr sz="700"/>
            </a:lvl8pPr>
            <a:lvl9pPr indent="-228600" lvl="8" marL="4114800" algn="l">
              <a:spcBef>
                <a:spcPts val="300"/>
              </a:spcBef>
              <a:spcAft>
                <a:spcPts val="0"/>
              </a:spcAft>
              <a:buSzPts val="700"/>
              <a:buNone/>
              <a:defRPr sz="700"/>
            </a:lvl9pPr>
          </a:lstStyle>
          <a:p/>
        </p:txBody>
      </p:sp>
      <p:grpSp>
        <p:nvGrpSpPr>
          <p:cNvPr id="192" name="Google Shape;192;p22"/>
          <p:cNvGrpSpPr/>
          <p:nvPr/>
        </p:nvGrpSpPr>
        <p:grpSpPr>
          <a:xfrm>
            <a:off x="211665" y="535643"/>
            <a:ext cx="8723376" cy="998685"/>
            <a:chOff x="-3905250" y="4294188"/>
            <a:chExt cx="13011150" cy="1892300"/>
          </a:xfrm>
        </p:grpSpPr>
        <p:sp>
          <p:nvSpPr>
            <p:cNvPr id="193" name="Google Shape;193;p22"/>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94" name="Google Shape;194;p22"/>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95" name="Google Shape;195;p22"/>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96" name="Google Shape;196;p22"/>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97" name="Google Shape;197;p22"/>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198" name="Google Shape;198;p22"/>
          <p:cNvSpPr txBox="1"/>
          <p:nvPr>
            <p:ph type="title"/>
          </p:nvPr>
        </p:nvSpPr>
        <p:spPr>
          <a:xfrm>
            <a:off x="914400" y="1714500"/>
            <a:ext cx="3352800" cy="939546"/>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dk2"/>
              </a:buClr>
              <a:buSzPts val="2400"/>
              <a:buFont typeface="Candara"/>
              <a:buNone/>
              <a:defRPr sz="24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9" name="Google Shape;199;p22"/>
          <p:cNvSpPr txBox="1"/>
          <p:nvPr>
            <p:ph idx="2" type="body"/>
          </p:nvPr>
        </p:nvSpPr>
        <p:spPr>
          <a:xfrm>
            <a:off x="4651962" y="1371600"/>
            <a:ext cx="3904076" cy="2857500"/>
          </a:xfrm>
          <a:prstGeom prst="rect">
            <a:avLst/>
          </a:prstGeom>
          <a:noFill/>
          <a:ln>
            <a:noFill/>
          </a:ln>
        </p:spPr>
        <p:txBody>
          <a:bodyPr anchorCtr="0" anchor="ctr" bIns="34275" lIns="68575" spcFirstLastPara="1" rIns="68575" wrap="square" tIns="34275">
            <a:noAutofit/>
          </a:bodyPr>
          <a:lstStyle>
            <a:lvl1pPr indent="-336550" lvl="0" marL="457200" algn="l">
              <a:spcBef>
                <a:spcPts val="300"/>
              </a:spcBef>
              <a:spcAft>
                <a:spcPts val="0"/>
              </a:spcAft>
              <a:buClr>
                <a:schemeClr val="lt1"/>
              </a:buClr>
              <a:buSzPts val="1700"/>
              <a:buChar char="*"/>
              <a:defRPr sz="1700">
                <a:solidFill>
                  <a:schemeClr val="dk2"/>
                </a:solidFill>
              </a:defRPr>
            </a:lvl1pPr>
            <a:lvl2pPr indent="-323850" lvl="1" marL="914400" algn="l">
              <a:spcBef>
                <a:spcPts val="300"/>
              </a:spcBef>
              <a:spcAft>
                <a:spcPts val="0"/>
              </a:spcAft>
              <a:buClr>
                <a:schemeClr val="lt1"/>
              </a:buClr>
              <a:buSzPts val="1500"/>
              <a:buChar char="*"/>
              <a:defRPr sz="1500">
                <a:solidFill>
                  <a:schemeClr val="dk2"/>
                </a:solidFill>
              </a:defRPr>
            </a:lvl2pPr>
            <a:lvl3pPr indent="-317500" lvl="2" marL="1371600" algn="l">
              <a:spcBef>
                <a:spcPts val="300"/>
              </a:spcBef>
              <a:spcAft>
                <a:spcPts val="0"/>
              </a:spcAft>
              <a:buClr>
                <a:schemeClr val="lt1"/>
              </a:buClr>
              <a:buSzPts val="1400"/>
              <a:buChar char="*"/>
              <a:defRPr sz="1400">
                <a:solidFill>
                  <a:schemeClr val="dk2"/>
                </a:solidFill>
              </a:defRPr>
            </a:lvl3pPr>
            <a:lvl4pPr indent="-304800" lvl="3" marL="1828800" algn="l">
              <a:spcBef>
                <a:spcPts val="200"/>
              </a:spcBef>
              <a:spcAft>
                <a:spcPts val="0"/>
              </a:spcAft>
              <a:buClr>
                <a:schemeClr val="lt1"/>
              </a:buClr>
              <a:buSzPts val="1200"/>
              <a:buChar char="*"/>
              <a:defRPr sz="1200">
                <a:solidFill>
                  <a:schemeClr val="dk2"/>
                </a:solidFill>
              </a:defRPr>
            </a:lvl4pPr>
            <a:lvl5pPr indent="-304800" lvl="4" marL="2286000" algn="l">
              <a:spcBef>
                <a:spcPts val="200"/>
              </a:spcBef>
              <a:spcAft>
                <a:spcPts val="0"/>
              </a:spcAft>
              <a:buClr>
                <a:schemeClr val="lt1"/>
              </a:buClr>
              <a:buSzPts val="1200"/>
              <a:buChar char="*"/>
              <a:defRPr sz="1200">
                <a:solidFill>
                  <a:schemeClr val="dk2"/>
                </a:solidFill>
              </a:defRPr>
            </a:lvl5pPr>
            <a:lvl6pPr indent="-323850" lvl="5" marL="2743200" algn="l">
              <a:spcBef>
                <a:spcPts val="300"/>
              </a:spcBef>
              <a:spcAft>
                <a:spcPts val="0"/>
              </a:spcAft>
              <a:buSzPts val="1500"/>
              <a:buChar char="●"/>
              <a:defRPr sz="1500"/>
            </a:lvl6pPr>
            <a:lvl7pPr indent="-323850" lvl="6" marL="3200400" algn="l">
              <a:spcBef>
                <a:spcPts val="300"/>
              </a:spcBef>
              <a:spcAft>
                <a:spcPts val="0"/>
              </a:spcAft>
              <a:buSzPts val="1500"/>
              <a:buChar char="●"/>
              <a:defRPr sz="1500"/>
            </a:lvl7pPr>
            <a:lvl8pPr indent="-323850" lvl="7" marL="3657600" algn="l">
              <a:spcBef>
                <a:spcPts val="300"/>
              </a:spcBef>
              <a:spcAft>
                <a:spcPts val="0"/>
              </a:spcAft>
              <a:buSzPts val="1500"/>
              <a:buChar char="●"/>
              <a:defRPr sz="1500"/>
            </a:lvl8pPr>
            <a:lvl9pPr indent="-323850" lvl="8" marL="4114800" algn="l">
              <a:spcBef>
                <a:spcPts val="300"/>
              </a:spcBef>
              <a:spcAft>
                <a:spcPts val="0"/>
              </a:spcAft>
              <a:buSzPts val="1500"/>
              <a:buChar char="●"/>
              <a:defRPr sz="15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00" name="Shape 200"/>
        <p:cNvGrpSpPr/>
        <p:nvPr/>
      </p:nvGrpSpPr>
      <p:grpSpPr>
        <a:xfrm>
          <a:off x="0" y="0"/>
          <a:ext cx="0" cy="0"/>
          <a:chOff x="0" y="0"/>
          <a:chExt cx="0" cy="0"/>
        </a:xfrm>
      </p:grpSpPr>
      <p:sp>
        <p:nvSpPr>
          <p:cNvPr id="201" name="Google Shape;201;p23"/>
          <p:cNvSpPr/>
          <p:nvPr/>
        </p:nvSpPr>
        <p:spPr>
          <a:xfrm>
            <a:off x="228600" y="171450"/>
            <a:ext cx="8695944" cy="4526280"/>
          </a:xfrm>
          <a:prstGeom prst="roundRect">
            <a:avLst>
              <a:gd fmla="val 1272" name="adj"/>
            </a:avLst>
          </a:prstGeom>
          <a:gradFill>
            <a:gsLst>
              <a:gs pos="0">
                <a:srgbClr val="0293E0"/>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grpSp>
        <p:nvGrpSpPr>
          <p:cNvPr id="202" name="Google Shape;202;p23"/>
          <p:cNvGrpSpPr/>
          <p:nvPr/>
        </p:nvGrpSpPr>
        <p:grpSpPr>
          <a:xfrm>
            <a:off x="211665" y="4015472"/>
            <a:ext cx="8723376" cy="998685"/>
            <a:chOff x="-3905250" y="4294188"/>
            <a:chExt cx="13011150" cy="1892300"/>
          </a:xfrm>
        </p:grpSpPr>
        <p:sp>
          <p:nvSpPr>
            <p:cNvPr id="203" name="Google Shape;203;p23"/>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04" name="Google Shape;204;p23"/>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05" name="Google Shape;205;p23"/>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06" name="Google Shape;206;p23"/>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07" name="Google Shape;207;p23"/>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208" name="Google Shape;208;p23"/>
          <p:cNvSpPr txBox="1"/>
          <p:nvPr>
            <p:ph type="title"/>
          </p:nvPr>
        </p:nvSpPr>
        <p:spPr>
          <a:xfrm>
            <a:off x="4874155" y="254000"/>
            <a:ext cx="3812645" cy="182245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FFFFFF"/>
              </a:buClr>
              <a:buSzPts val="2100"/>
              <a:buFont typeface="Candara"/>
              <a:buNone/>
              <a:defRPr b="0" sz="2100">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23"/>
          <p:cNvSpPr txBox="1"/>
          <p:nvPr>
            <p:ph idx="1" type="body"/>
          </p:nvPr>
        </p:nvSpPr>
        <p:spPr>
          <a:xfrm>
            <a:off x="4868334" y="2089150"/>
            <a:ext cx="3818467" cy="1816100"/>
          </a:xfrm>
          <a:prstGeom prst="rect">
            <a:avLst/>
          </a:prstGeom>
          <a:noFill/>
          <a:ln>
            <a:noFill/>
          </a:ln>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rgbClr val="FFFFFF"/>
                </a:solidFill>
              </a:defRPr>
            </a:lvl1pPr>
            <a:lvl2pPr indent="-228600" lvl="1" marL="914400" algn="l">
              <a:spcBef>
                <a:spcPts val="200"/>
              </a:spcBef>
              <a:spcAft>
                <a:spcPts val="0"/>
              </a:spcAft>
              <a:buSzPts val="900"/>
              <a:buNone/>
              <a:defRPr sz="900"/>
            </a:lvl2pPr>
            <a:lvl3pPr indent="-228600" lvl="2" marL="1371600" algn="l">
              <a:spcBef>
                <a:spcPts val="200"/>
              </a:spcBef>
              <a:spcAft>
                <a:spcPts val="0"/>
              </a:spcAft>
              <a:buSzPts val="800"/>
              <a:buNone/>
              <a:defRPr sz="800"/>
            </a:lvl3pPr>
            <a:lvl4pPr indent="-228600" lvl="3" marL="1828800" algn="l">
              <a:spcBef>
                <a:spcPts val="100"/>
              </a:spcBef>
              <a:spcAft>
                <a:spcPts val="0"/>
              </a:spcAft>
              <a:buSzPts val="700"/>
              <a:buNone/>
              <a:defRPr sz="700"/>
            </a:lvl4pPr>
            <a:lvl5pPr indent="-228600" lvl="4" marL="2286000" algn="l">
              <a:spcBef>
                <a:spcPts val="100"/>
              </a:spcBef>
              <a:spcAft>
                <a:spcPts val="0"/>
              </a:spcAft>
              <a:buSzPts val="700"/>
              <a:buNone/>
              <a:defRPr sz="700"/>
            </a:lvl5pPr>
            <a:lvl6pPr indent="-228600" lvl="5" marL="2743200" algn="l">
              <a:spcBef>
                <a:spcPts val="300"/>
              </a:spcBef>
              <a:spcAft>
                <a:spcPts val="0"/>
              </a:spcAft>
              <a:buSzPts val="700"/>
              <a:buNone/>
              <a:defRPr sz="700"/>
            </a:lvl6pPr>
            <a:lvl7pPr indent="-228600" lvl="6" marL="3200400" algn="l">
              <a:spcBef>
                <a:spcPts val="300"/>
              </a:spcBef>
              <a:spcAft>
                <a:spcPts val="0"/>
              </a:spcAft>
              <a:buSzPts val="700"/>
              <a:buNone/>
              <a:defRPr sz="700"/>
            </a:lvl7pPr>
            <a:lvl8pPr indent="-228600" lvl="7" marL="3657600" algn="l">
              <a:spcBef>
                <a:spcPts val="300"/>
              </a:spcBef>
              <a:spcAft>
                <a:spcPts val="0"/>
              </a:spcAft>
              <a:buSzPts val="700"/>
              <a:buNone/>
              <a:defRPr sz="700"/>
            </a:lvl8pPr>
            <a:lvl9pPr indent="-228600" lvl="8" marL="4114800" algn="l">
              <a:spcBef>
                <a:spcPts val="300"/>
              </a:spcBef>
              <a:spcAft>
                <a:spcPts val="0"/>
              </a:spcAft>
              <a:buSzPts val="700"/>
              <a:buNone/>
              <a:defRPr sz="700"/>
            </a:lvl9pPr>
          </a:lstStyle>
          <a:p/>
        </p:txBody>
      </p:sp>
      <p:sp>
        <p:nvSpPr>
          <p:cNvPr id="210" name="Google Shape;210;p23"/>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23"/>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23"/>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13" name="Google Shape;213;p23"/>
          <p:cNvSpPr/>
          <p:nvPr>
            <p:ph idx="2" type="pic"/>
          </p:nvPr>
        </p:nvSpPr>
        <p:spPr>
          <a:xfrm>
            <a:off x="838200" y="1028700"/>
            <a:ext cx="3566160" cy="2194560"/>
          </a:xfrm>
          <a:prstGeom prst="roundRect">
            <a:avLst>
              <a:gd fmla="val 3924" name="adj"/>
            </a:avLst>
          </a:prstGeom>
          <a:solidFill>
            <a:schemeClr val="accent1"/>
          </a:solidFill>
          <a:ln>
            <a:noFill/>
          </a:ln>
          <a:effectLst>
            <a:reflection blurRad="0" dir="5400000" dist="5000" endA="0" endPos="30000" fadeDir="5400000" kx="0" rotWithShape="0" algn="bl" stA="30000" stPos="0" sy="-100000" ky="0"/>
          </a:effectLst>
        </p:spPr>
        <p:txBody>
          <a:bodyPr anchorCtr="0" anchor="t" bIns="34275" lIns="68575" spcFirstLastPara="1" rIns="68575" wrap="square" tIns="34275">
            <a:noAutofit/>
          </a:bodyPr>
          <a:lstStyle>
            <a:lvl1pPr lvl="0" marR="0" rtl="0" algn="ctr">
              <a:spcBef>
                <a:spcPts val="500"/>
              </a:spcBef>
              <a:spcAft>
                <a:spcPts val="0"/>
              </a:spcAft>
              <a:buClr>
                <a:schemeClr val="accent1"/>
              </a:buClr>
              <a:buSzPts val="2400"/>
              <a:buFont typeface="Noto Sans Symbols"/>
              <a:buNone/>
              <a:defRPr b="0" i="0" sz="2400" u="none" cap="none" strike="noStrike">
                <a:solidFill>
                  <a:schemeClr val="lt1"/>
                </a:solidFill>
                <a:latin typeface="Candara"/>
                <a:ea typeface="Candara"/>
                <a:cs typeface="Candara"/>
                <a:sym typeface="Candara"/>
              </a:defRPr>
            </a:lvl1pPr>
            <a:lvl2pPr lvl="1" marR="0" rtl="0" algn="l">
              <a:spcBef>
                <a:spcPts val="400"/>
              </a:spcBef>
              <a:spcAft>
                <a:spcPts val="0"/>
              </a:spcAft>
              <a:buClr>
                <a:schemeClr val="accent1"/>
              </a:buClr>
              <a:buSzPts val="2100"/>
              <a:buFont typeface="Noto Sans Symbols"/>
              <a:buNone/>
              <a:defRPr b="0" i="0" sz="2100" u="none" cap="none" strike="noStrike">
                <a:solidFill>
                  <a:schemeClr val="dk2"/>
                </a:solidFill>
                <a:latin typeface="Candara"/>
                <a:ea typeface="Candara"/>
                <a:cs typeface="Candara"/>
                <a:sym typeface="Candara"/>
              </a:defRPr>
            </a:lvl2pPr>
            <a:lvl3pPr lvl="2" marR="0" rtl="0" algn="l">
              <a:spcBef>
                <a:spcPts val="400"/>
              </a:spcBef>
              <a:spcAft>
                <a:spcPts val="0"/>
              </a:spcAft>
              <a:buClr>
                <a:schemeClr val="accent1"/>
              </a:buClr>
              <a:buSzPts val="1800"/>
              <a:buFont typeface="Noto Sans Symbols"/>
              <a:buNone/>
              <a:defRPr b="0" i="0" sz="1800" u="none" cap="none" strike="noStrike">
                <a:solidFill>
                  <a:schemeClr val="dk2"/>
                </a:solidFill>
                <a:latin typeface="Candara"/>
                <a:ea typeface="Candara"/>
                <a:cs typeface="Candara"/>
                <a:sym typeface="Candara"/>
              </a:defRPr>
            </a:lvl3pPr>
            <a:lvl4pPr lvl="3"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4pPr>
            <a:lvl5pPr lvl="4"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5pPr>
            <a:lvl6pPr lvl="5"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6pPr>
            <a:lvl7pPr lvl="6"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7pPr>
            <a:lvl8pPr lvl="7"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8pPr>
            <a:lvl9pPr lvl="8" marR="0" rtl="0" algn="l">
              <a:spcBef>
                <a:spcPts val="300"/>
              </a:spcBef>
              <a:spcAft>
                <a:spcPts val="0"/>
              </a:spcAft>
              <a:buClr>
                <a:schemeClr val="accent1"/>
              </a:buClr>
              <a:buSzPts val="1500"/>
              <a:buFont typeface="Noto Sans Symbols"/>
              <a:buNone/>
              <a:defRPr b="0" i="0" sz="1500" u="none" cap="none" strike="noStrike">
                <a:solidFill>
                  <a:schemeClr val="dk2"/>
                </a:solidFill>
                <a:latin typeface="Candara"/>
                <a:ea typeface="Candara"/>
                <a:cs typeface="Candara"/>
                <a:sym typeface="Candara"/>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4" name="Shape 214"/>
        <p:cNvGrpSpPr/>
        <p:nvPr/>
      </p:nvGrpSpPr>
      <p:grpSpPr>
        <a:xfrm>
          <a:off x="0" y="0"/>
          <a:ext cx="0" cy="0"/>
          <a:chOff x="0" y="0"/>
          <a:chExt cx="0" cy="0"/>
        </a:xfrm>
      </p:grpSpPr>
      <p:sp>
        <p:nvSpPr>
          <p:cNvPr id="215" name="Google Shape;215;p24"/>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FFFFF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24"/>
          <p:cNvSpPr txBox="1"/>
          <p:nvPr>
            <p:ph idx="1" type="body"/>
          </p:nvPr>
        </p:nvSpPr>
        <p:spPr>
          <a:xfrm rot="5400000">
            <a:off x="3282224" y="-403555"/>
            <a:ext cx="2588022" cy="7408333"/>
          </a:xfrm>
          <a:prstGeom prst="rect">
            <a:avLst/>
          </a:prstGeom>
          <a:noFill/>
          <a:ln>
            <a:noFill/>
          </a:ln>
        </p:spPr>
        <p:txBody>
          <a:bodyPr anchorCtr="0" anchor="ctr" bIns="34275" lIns="68575" spcFirstLastPara="1" rIns="68575" wrap="square" tIns="34275">
            <a:noAutofit/>
          </a:bodyPr>
          <a:lstStyle>
            <a:lvl1pPr indent="-342900" lvl="0" marL="457200" algn="l">
              <a:spcBef>
                <a:spcPts val="400"/>
              </a:spcBef>
              <a:spcAft>
                <a:spcPts val="0"/>
              </a:spcAft>
              <a:buSzPts val="1800"/>
              <a:buChar char="*"/>
              <a:defRPr/>
            </a:lvl1pPr>
            <a:lvl2pPr indent="-336550" lvl="1" marL="914400" algn="l">
              <a:spcBef>
                <a:spcPts val="300"/>
              </a:spcBef>
              <a:spcAft>
                <a:spcPts val="0"/>
              </a:spcAft>
              <a:buSzPts val="1700"/>
              <a:buChar char="*"/>
              <a:defRPr/>
            </a:lvl2pPr>
            <a:lvl3pPr indent="-323850" lvl="2" marL="1371600" algn="l">
              <a:spcBef>
                <a:spcPts val="300"/>
              </a:spcBef>
              <a:spcAft>
                <a:spcPts val="0"/>
              </a:spcAft>
              <a:buSzPts val="1500"/>
              <a:buChar char="*"/>
              <a:defRPr/>
            </a:lvl3pPr>
            <a:lvl4pPr indent="-317500" lvl="3" marL="1828800" algn="l">
              <a:spcBef>
                <a:spcPts val="300"/>
              </a:spcBef>
              <a:spcAft>
                <a:spcPts val="0"/>
              </a:spcAft>
              <a:buSzPts val="1400"/>
              <a:buChar char="*"/>
              <a:defRPr/>
            </a:lvl4pPr>
            <a:lvl5pPr indent="-304800" lvl="4" marL="2286000" algn="l">
              <a:spcBef>
                <a:spcPts val="200"/>
              </a:spcBef>
              <a:spcAft>
                <a:spcPts val="0"/>
              </a:spcAft>
              <a:buSzPts val="12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
        <p:nvSpPr>
          <p:cNvPr id="217" name="Google Shape;217;p24"/>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24"/>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24"/>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0" name="Shape 220"/>
        <p:cNvGrpSpPr/>
        <p:nvPr/>
      </p:nvGrpSpPr>
      <p:grpSpPr>
        <a:xfrm>
          <a:off x="0" y="0"/>
          <a:ext cx="0" cy="0"/>
          <a:chOff x="0" y="0"/>
          <a:chExt cx="0" cy="0"/>
        </a:xfrm>
      </p:grpSpPr>
      <p:sp>
        <p:nvSpPr>
          <p:cNvPr id="221" name="Google Shape;221;p25"/>
          <p:cNvSpPr/>
          <p:nvPr/>
        </p:nvSpPr>
        <p:spPr>
          <a:xfrm>
            <a:off x="228600" y="171450"/>
            <a:ext cx="8695944" cy="1069848"/>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ndara"/>
              <a:ea typeface="Candara"/>
              <a:cs typeface="Candara"/>
              <a:sym typeface="Candara"/>
            </a:endParaRPr>
          </a:p>
        </p:txBody>
      </p:sp>
      <p:sp>
        <p:nvSpPr>
          <p:cNvPr id="222" name="Google Shape;222;p25"/>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3" name="Google Shape;223;p25"/>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p25"/>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grpSp>
        <p:nvGrpSpPr>
          <p:cNvPr id="225" name="Google Shape;225;p25"/>
          <p:cNvGrpSpPr/>
          <p:nvPr/>
        </p:nvGrpSpPr>
        <p:grpSpPr>
          <a:xfrm>
            <a:off x="211665" y="535643"/>
            <a:ext cx="8723376" cy="998685"/>
            <a:chOff x="-3905250" y="4294188"/>
            <a:chExt cx="13011150" cy="1892300"/>
          </a:xfrm>
        </p:grpSpPr>
        <p:sp>
          <p:nvSpPr>
            <p:cNvPr id="226" name="Google Shape;226;p25"/>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27" name="Google Shape;227;p25"/>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28" name="Google Shape;228;p25"/>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29" name="Google Shape;229;p25"/>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230" name="Google Shape;230;p25"/>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231" name="Google Shape;231;p25"/>
          <p:cNvSpPr txBox="1"/>
          <p:nvPr>
            <p:ph type="title"/>
          </p:nvPr>
        </p:nvSpPr>
        <p:spPr>
          <a:xfrm rot="5400000">
            <a:off x="5975350" y="1739901"/>
            <a:ext cx="3365500" cy="20574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dk2"/>
              </a:buClr>
              <a:buSzPts val="3300"/>
              <a:buFont typeface="Candara"/>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25"/>
          <p:cNvSpPr txBox="1"/>
          <p:nvPr>
            <p:ph idx="1" type="body"/>
          </p:nvPr>
        </p:nvSpPr>
        <p:spPr>
          <a:xfrm rot="5400000">
            <a:off x="1784350" y="-241300"/>
            <a:ext cx="3365500" cy="6019800"/>
          </a:xfrm>
          <a:prstGeom prst="rect">
            <a:avLst/>
          </a:prstGeom>
          <a:noFill/>
          <a:ln>
            <a:noFill/>
          </a:ln>
        </p:spPr>
        <p:txBody>
          <a:bodyPr anchorCtr="0" anchor="t" bIns="34275" lIns="68575" spcFirstLastPara="1" rIns="68575" wrap="square" tIns="34275">
            <a:noAutofit/>
          </a:bodyPr>
          <a:lstStyle>
            <a:lvl1pPr indent="-342900" lvl="0" marL="457200" algn="l">
              <a:spcBef>
                <a:spcPts val="400"/>
              </a:spcBef>
              <a:spcAft>
                <a:spcPts val="0"/>
              </a:spcAft>
              <a:buClr>
                <a:schemeClr val="accent1"/>
              </a:buClr>
              <a:buSzPts val="1800"/>
              <a:buChar char="*"/>
              <a:defRPr/>
            </a:lvl1pPr>
            <a:lvl2pPr indent="-336550" lvl="1" marL="914400" algn="l">
              <a:spcBef>
                <a:spcPts val="300"/>
              </a:spcBef>
              <a:spcAft>
                <a:spcPts val="0"/>
              </a:spcAft>
              <a:buClr>
                <a:schemeClr val="accent1"/>
              </a:buClr>
              <a:buSzPts val="1700"/>
              <a:buChar char="*"/>
              <a:defRPr/>
            </a:lvl2pPr>
            <a:lvl3pPr indent="-323850" lvl="2" marL="1371600" algn="l">
              <a:spcBef>
                <a:spcPts val="300"/>
              </a:spcBef>
              <a:spcAft>
                <a:spcPts val="0"/>
              </a:spcAft>
              <a:buClr>
                <a:schemeClr val="accent1"/>
              </a:buClr>
              <a:buSzPts val="1500"/>
              <a:buChar char="*"/>
              <a:defRPr/>
            </a:lvl3pPr>
            <a:lvl4pPr indent="-317500" lvl="3" marL="1828800" algn="l">
              <a:spcBef>
                <a:spcPts val="300"/>
              </a:spcBef>
              <a:spcAft>
                <a:spcPts val="0"/>
              </a:spcAft>
              <a:buClr>
                <a:schemeClr val="accent1"/>
              </a:buClr>
              <a:buSzPts val="1400"/>
              <a:buChar char="*"/>
              <a:defRPr/>
            </a:lvl4pPr>
            <a:lvl5pPr indent="-304800" lvl="4" marL="2286000" algn="l">
              <a:spcBef>
                <a:spcPts val="200"/>
              </a:spcBef>
              <a:spcAft>
                <a:spcPts val="0"/>
              </a:spcAft>
              <a:buClr>
                <a:schemeClr val="accent1"/>
              </a:buClr>
              <a:buSzPts val="1200"/>
              <a:buChar char="*"/>
              <a:defRPr/>
            </a:lvl5pPr>
            <a:lvl6pPr indent="-317500" lvl="5" marL="2743200" algn="l">
              <a:spcBef>
                <a:spcPts val="300"/>
              </a:spcBef>
              <a:spcAft>
                <a:spcPts val="0"/>
              </a:spcAft>
              <a:buSzPts val="1400"/>
              <a:buChar char="●"/>
              <a:defRPr/>
            </a:lvl6pPr>
            <a:lvl7pPr indent="-317500" lvl="6" marL="3200400" algn="l">
              <a:spcBef>
                <a:spcPts val="300"/>
              </a:spcBef>
              <a:spcAft>
                <a:spcPts val="0"/>
              </a:spcAft>
              <a:buSzPts val="1400"/>
              <a:buChar char="●"/>
              <a:defRPr/>
            </a:lvl7pPr>
            <a:lvl8pPr indent="-317500" lvl="7" marL="3657600" algn="l">
              <a:spcBef>
                <a:spcPts val="300"/>
              </a:spcBef>
              <a:spcAft>
                <a:spcPts val="0"/>
              </a:spcAft>
              <a:buSzPts val="1400"/>
              <a:buChar char="●"/>
              <a:defRPr/>
            </a:lvl8pPr>
            <a:lvl9pPr indent="-317500" lvl="8" marL="4114800" algn="l">
              <a:spcBef>
                <a:spcPts val="300"/>
              </a:spcBef>
              <a:spcAft>
                <a:spcPts val="0"/>
              </a:spcAft>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14"/>
          <p:cNvSpPr/>
          <p:nvPr/>
        </p:nvSpPr>
        <p:spPr>
          <a:xfrm>
            <a:off x="228600" y="171450"/>
            <a:ext cx="8695944" cy="1851660"/>
          </a:xfrm>
          <a:prstGeom prst="roundRect">
            <a:avLst>
              <a:gd fmla="val 3362" name="adj"/>
            </a:avLst>
          </a:prstGeom>
          <a:gradFill>
            <a:gsLst>
              <a:gs pos="0">
                <a:srgbClr val="0293E0"/>
              </a:gs>
              <a:gs pos="90000">
                <a:srgbClr val="81D2FE"/>
              </a:gs>
              <a:gs pos="100000">
                <a:srgbClr val="81D2FE"/>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ndara"/>
              <a:ea typeface="Candara"/>
              <a:cs typeface="Candara"/>
              <a:sym typeface="Candara"/>
            </a:endParaRPr>
          </a:p>
        </p:txBody>
      </p:sp>
      <p:grpSp>
        <p:nvGrpSpPr>
          <p:cNvPr id="112" name="Google Shape;112;p14"/>
          <p:cNvGrpSpPr/>
          <p:nvPr/>
        </p:nvGrpSpPr>
        <p:grpSpPr>
          <a:xfrm>
            <a:off x="211665" y="1259572"/>
            <a:ext cx="8723376" cy="997405"/>
            <a:chOff x="-3905251" y="4294188"/>
            <a:chExt cx="13027839" cy="1892300"/>
          </a:xfrm>
        </p:grpSpPr>
        <p:sp>
          <p:nvSpPr>
            <p:cNvPr id="113" name="Google Shape;113;p14"/>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14" name="Google Shape;114;p14"/>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15" name="Google Shape;115;p14"/>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16" name="Google Shape;116;p14"/>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117" name="Google Shape;117;p14"/>
            <p:cNvSpPr/>
            <p:nvPr/>
          </p:nvSpPr>
          <p:spPr>
            <a:xfrm>
              <a:off x="-3905251" y="4294188"/>
              <a:ext cx="13027839"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grpSp>
      <p:sp>
        <p:nvSpPr>
          <p:cNvPr id="118" name="Google Shape;118;p14"/>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Clr>
                <a:srgbClr val="FFFFFF"/>
              </a:buClr>
              <a:buSzPts val="3300"/>
              <a:buFont typeface="Candara"/>
              <a:buNone/>
              <a:defRPr b="0" i="0" sz="3300" u="none" cap="none" strike="noStrike">
                <a:solidFill>
                  <a:srgbClr val="FFFFFF"/>
                </a:solidFill>
                <a:latin typeface="Candara"/>
                <a:ea typeface="Candara"/>
                <a:cs typeface="Candara"/>
                <a:sym typeface="Candara"/>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119" name="Google Shape;119;p14"/>
          <p:cNvSpPr txBox="1"/>
          <p:nvPr>
            <p:ph idx="10" type="dt"/>
          </p:nvPr>
        </p:nvSpPr>
        <p:spPr>
          <a:xfrm>
            <a:off x="5163672" y="4687624"/>
            <a:ext cx="378669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dk2"/>
                </a:solidFill>
                <a:latin typeface="Candara"/>
                <a:ea typeface="Candara"/>
                <a:cs typeface="Candara"/>
                <a:sym typeface="Candara"/>
              </a:defRPr>
            </a:lvl1pPr>
            <a:lvl2pPr lvl="1"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2pPr>
            <a:lvl3pPr lvl="2"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3pPr>
            <a:lvl4pPr lvl="3"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4pPr>
            <a:lvl5pPr lvl="4"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5pPr>
            <a:lvl6pPr lvl="5"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6pPr>
            <a:lvl7pPr lvl="6"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7pPr>
            <a:lvl8pPr lvl="7"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8pPr>
            <a:lvl9pPr lvl="8"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9pPr>
          </a:lstStyle>
          <a:p/>
        </p:txBody>
      </p:sp>
      <p:sp>
        <p:nvSpPr>
          <p:cNvPr id="120" name="Google Shape;120;p14"/>
          <p:cNvSpPr txBox="1"/>
          <p:nvPr>
            <p:ph idx="11" type="ftr"/>
          </p:nvPr>
        </p:nvSpPr>
        <p:spPr>
          <a:xfrm>
            <a:off x="193639" y="4687624"/>
            <a:ext cx="3786691"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dk2"/>
                </a:solidFill>
                <a:latin typeface="Candara"/>
                <a:ea typeface="Candara"/>
                <a:cs typeface="Candara"/>
                <a:sym typeface="Candara"/>
              </a:defRPr>
            </a:lvl1pPr>
            <a:lvl2pPr lvl="1"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2pPr>
            <a:lvl3pPr lvl="2"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3pPr>
            <a:lvl4pPr lvl="3"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4pPr>
            <a:lvl5pPr lvl="4"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5pPr>
            <a:lvl6pPr lvl="5"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6pPr>
            <a:lvl7pPr lvl="6"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7pPr>
            <a:lvl8pPr lvl="7"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8pPr>
            <a:lvl9pPr lvl="8" marR="0" rtl="0" algn="l">
              <a:spcBef>
                <a:spcPts val="0"/>
              </a:spcBef>
              <a:spcAft>
                <a:spcPts val="0"/>
              </a:spcAft>
              <a:buSzPts val="1100"/>
              <a:buNone/>
              <a:defRPr b="0" i="0" sz="1400" u="none" cap="none" strike="noStrike">
                <a:solidFill>
                  <a:schemeClr val="dk1"/>
                </a:solidFill>
                <a:latin typeface="Candara"/>
                <a:ea typeface="Candara"/>
                <a:cs typeface="Candara"/>
                <a:sym typeface="Candara"/>
              </a:defRPr>
            </a:lvl9pPr>
          </a:lstStyle>
          <a:p/>
        </p:txBody>
      </p:sp>
      <p:sp>
        <p:nvSpPr>
          <p:cNvPr id="121" name="Google Shape;121;p14"/>
          <p:cNvSpPr txBox="1"/>
          <p:nvPr>
            <p:ph idx="12" type="sldNum"/>
          </p:nvPr>
        </p:nvSpPr>
        <p:spPr>
          <a:xfrm>
            <a:off x="3991088" y="4687623"/>
            <a:ext cx="1161826" cy="273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sz="800" u="none">
                <a:solidFill>
                  <a:schemeClr val="dk2"/>
                </a:solidFill>
                <a:latin typeface="Candara"/>
                <a:ea typeface="Candara"/>
                <a:cs typeface="Candara"/>
                <a:sym typeface="Candara"/>
              </a:defRPr>
            </a:lvl1pPr>
            <a:lvl2pPr indent="0" lvl="1" marL="0" marR="0" rtl="0" algn="ctr">
              <a:spcBef>
                <a:spcPts val="0"/>
              </a:spcBef>
              <a:buNone/>
              <a:defRPr b="0" sz="800" u="none">
                <a:solidFill>
                  <a:schemeClr val="dk2"/>
                </a:solidFill>
                <a:latin typeface="Candara"/>
                <a:ea typeface="Candara"/>
                <a:cs typeface="Candara"/>
                <a:sym typeface="Candara"/>
              </a:defRPr>
            </a:lvl2pPr>
            <a:lvl3pPr indent="0" lvl="2" marL="0" marR="0" rtl="0" algn="ctr">
              <a:spcBef>
                <a:spcPts val="0"/>
              </a:spcBef>
              <a:buNone/>
              <a:defRPr b="0" sz="800" u="none">
                <a:solidFill>
                  <a:schemeClr val="dk2"/>
                </a:solidFill>
                <a:latin typeface="Candara"/>
                <a:ea typeface="Candara"/>
                <a:cs typeface="Candara"/>
                <a:sym typeface="Candara"/>
              </a:defRPr>
            </a:lvl3pPr>
            <a:lvl4pPr indent="0" lvl="3" marL="0" marR="0" rtl="0" algn="ctr">
              <a:spcBef>
                <a:spcPts val="0"/>
              </a:spcBef>
              <a:buNone/>
              <a:defRPr b="0" sz="800" u="none">
                <a:solidFill>
                  <a:schemeClr val="dk2"/>
                </a:solidFill>
                <a:latin typeface="Candara"/>
                <a:ea typeface="Candara"/>
                <a:cs typeface="Candara"/>
                <a:sym typeface="Candara"/>
              </a:defRPr>
            </a:lvl4pPr>
            <a:lvl5pPr indent="0" lvl="4" marL="0" marR="0" rtl="0" algn="ctr">
              <a:spcBef>
                <a:spcPts val="0"/>
              </a:spcBef>
              <a:buNone/>
              <a:defRPr b="0" sz="800" u="none">
                <a:solidFill>
                  <a:schemeClr val="dk2"/>
                </a:solidFill>
                <a:latin typeface="Candara"/>
                <a:ea typeface="Candara"/>
                <a:cs typeface="Candara"/>
                <a:sym typeface="Candara"/>
              </a:defRPr>
            </a:lvl5pPr>
            <a:lvl6pPr indent="0" lvl="5" marL="0" marR="0" rtl="0" algn="ctr">
              <a:spcBef>
                <a:spcPts val="0"/>
              </a:spcBef>
              <a:buNone/>
              <a:defRPr b="0" sz="800" u="none">
                <a:solidFill>
                  <a:schemeClr val="dk2"/>
                </a:solidFill>
                <a:latin typeface="Candara"/>
                <a:ea typeface="Candara"/>
                <a:cs typeface="Candara"/>
                <a:sym typeface="Candara"/>
              </a:defRPr>
            </a:lvl6pPr>
            <a:lvl7pPr indent="0" lvl="6" marL="0" marR="0" rtl="0" algn="ctr">
              <a:spcBef>
                <a:spcPts val="0"/>
              </a:spcBef>
              <a:buNone/>
              <a:defRPr b="0" sz="800" u="none">
                <a:solidFill>
                  <a:schemeClr val="dk2"/>
                </a:solidFill>
                <a:latin typeface="Candara"/>
                <a:ea typeface="Candara"/>
                <a:cs typeface="Candara"/>
                <a:sym typeface="Candara"/>
              </a:defRPr>
            </a:lvl7pPr>
            <a:lvl8pPr indent="0" lvl="7" marL="0" marR="0" rtl="0" algn="ctr">
              <a:spcBef>
                <a:spcPts val="0"/>
              </a:spcBef>
              <a:buNone/>
              <a:defRPr b="0" sz="800" u="none">
                <a:solidFill>
                  <a:schemeClr val="dk2"/>
                </a:solidFill>
                <a:latin typeface="Candara"/>
                <a:ea typeface="Candara"/>
                <a:cs typeface="Candara"/>
                <a:sym typeface="Candara"/>
              </a:defRPr>
            </a:lvl8pPr>
            <a:lvl9pPr indent="0" lvl="8" marL="0" marR="0" rtl="0" algn="ctr">
              <a:spcBef>
                <a:spcPts val="0"/>
              </a:spcBef>
              <a:buNone/>
              <a:defRPr b="0" sz="800" u="none">
                <a:solidFill>
                  <a:schemeClr val="dk2"/>
                </a:solidFill>
                <a:latin typeface="Candara"/>
                <a:ea typeface="Candara"/>
                <a:cs typeface="Candara"/>
                <a:sym typeface="Candara"/>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14"/>
          <p:cNvSpPr txBox="1"/>
          <p:nvPr>
            <p:ph idx="1" type="body"/>
          </p:nvPr>
        </p:nvSpPr>
        <p:spPr>
          <a:xfrm>
            <a:off x="872068" y="2006600"/>
            <a:ext cx="7408333" cy="2588022"/>
          </a:xfrm>
          <a:prstGeom prst="rect">
            <a:avLst/>
          </a:prstGeom>
          <a:noFill/>
          <a:ln>
            <a:noFill/>
          </a:ln>
        </p:spPr>
        <p:txBody>
          <a:bodyPr anchorCtr="0" anchor="t" bIns="34275" lIns="68575" spcFirstLastPara="1" rIns="68575" wrap="square" tIns="34275">
            <a:noAutofit/>
          </a:bodyPr>
          <a:lstStyle>
            <a:lvl1pPr indent="-342900" lvl="0" marL="457200" marR="0" rtl="0" algn="l">
              <a:spcBef>
                <a:spcPts val="400"/>
              </a:spcBef>
              <a:spcAft>
                <a:spcPts val="0"/>
              </a:spcAft>
              <a:buClr>
                <a:schemeClr val="accent1"/>
              </a:buClr>
              <a:buSzPts val="1800"/>
              <a:buFont typeface="Noto Sans Symbols"/>
              <a:buChar char="*"/>
              <a:defRPr b="0" i="0" sz="1800" u="none" cap="none" strike="noStrike">
                <a:solidFill>
                  <a:schemeClr val="dk2"/>
                </a:solidFill>
                <a:latin typeface="Candara"/>
                <a:ea typeface="Candara"/>
                <a:cs typeface="Candara"/>
                <a:sym typeface="Candara"/>
              </a:defRPr>
            </a:lvl1pPr>
            <a:lvl2pPr indent="-336550" lvl="1" marL="914400" marR="0" rtl="0" algn="l">
              <a:spcBef>
                <a:spcPts val="300"/>
              </a:spcBef>
              <a:spcAft>
                <a:spcPts val="0"/>
              </a:spcAft>
              <a:buClr>
                <a:schemeClr val="accent1"/>
              </a:buClr>
              <a:buSzPts val="1700"/>
              <a:buFont typeface="Noto Sans Symbols"/>
              <a:buChar char="*"/>
              <a:defRPr b="0" i="0" sz="1700" u="none" cap="none" strike="noStrike">
                <a:solidFill>
                  <a:schemeClr val="dk2"/>
                </a:solidFill>
                <a:latin typeface="Candara"/>
                <a:ea typeface="Candara"/>
                <a:cs typeface="Candara"/>
                <a:sym typeface="Candara"/>
              </a:defRPr>
            </a:lvl2pPr>
            <a:lvl3pPr indent="-323850" lvl="2" marL="1371600" marR="0" rtl="0" algn="l">
              <a:spcBef>
                <a:spcPts val="300"/>
              </a:spcBef>
              <a:spcAft>
                <a:spcPts val="0"/>
              </a:spcAft>
              <a:buClr>
                <a:schemeClr val="accent1"/>
              </a:buClr>
              <a:buSzPts val="1500"/>
              <a:buFont typeface="Noto Sans Symbols"/>
              <a:buChar char="*"/>
              <a:defRPr b="0" i="0" sz="1500" u="none" cap="none" strike="noStrike">
                <a:solidFill>
                  <a:schemeClr val="dk2"/>
                </a:solidFill>
                <a:latin typeface="Candara"/>
                <a:ea typeface="Candara"/>
                <a:cs typeface="Candara"/>
                <a:sym typeface="Candara"/>
              </a:defRPr>
            </a:lvl3pPr>
            <a:lvl4pPr indent="-317500" lvl="3" marL="1828800" marR="0" rtl="0" algn="l">
              <a:spcBef>
                <a:spcPts val="300"/>
              </a:spcBef>
              <a:spcAft>
                <a:spcPts val="0"/>
              </a:spcAft>
              <a:buClr>
                <a:schemeClr val="accent1"/>
              </a:buClr>
              <a:buSzPts val="1400"/>
              <a:buFont typeface="Noto Sans Symbols"/>
              <a:buChar char="*"/>
              <a:defRPr b="0" i="0" sz="1400" u="none" cap="none" strike="noStrike">
                <a:solidFill>
                  <a:schemeClr val="dk2"/>
                </a:solidFill>
                <a:latin typeface="Candara"/>
                <a:ea typeface="Candara"/>
                <a:cs typeface="Candara"/>
                <a:sym typeface="Candara"/>
              </a:defRPr>
            </a:lvl4pPr>
            <a:lvl5pPr indent="-304800" lvl="4" marL="2286000" marR="0" rtl="0" algn="l">
              <a:spcBef>
                <a:spcPts val="200"/>
              </a:spcBef>
              <a:spcAft>
                <a:spcPts val="0"/>
              </a:spcAft>
              <a:buClr>
                <a:schemeClr val="accent1"/>
              </a:buClr>
              <a:buSzPts val="1200"/>
              <a:buFont typeface="Noto Sans Symbols"/>
              <a:buChar char="*"/>
              <a:defRPr b="0" i="0" sz="1200" u="none" cap="none" strike="noStrike">
                <a:solidFill>
                  <a:schemeClr val="dk2"/>
                </a:solidFill>
                <a:latin typeface="Candara"/>
                <a:ea typeface="Candara"/>
                <a:cs typeface="Candara"/>
                <a:sym typeface="Candara"/>
              </a:defRPr>
            </a:lvl5pPr>
            <a:lvl6pPr indent="-298450" lvl="5" marL="2743200" marR="0" rtl="0" algn="l">
              <a:spcBef>
                <a:spcPts val="300"/>
              </a:spcBef>
              <a:spcAft>
                <a:spcPts val="0"/>
              </a:spcAft>
              <a:buClr>
                <a:schemeClr val="accent1"/>
              </a:buClr>
              <a:buSzPts val="1100"/>
              <a:buFont typeface="Noto Sans Symbols"/>
              <a:buChar char="●"/>
              <a:defRPr b="0" i="0" sz="1100" u="none" cap="none" strike="noStrike">
                <a:solidFill>
                  <a:schemeClr val="dk2"/>
                </a:solidFill>
                <a:latin typeface="Candara"/>
                <a:ea typeface="Candara"/>
                <a:cs typeface="Candara"/>
                <a:sym typeface="Candara"/>
              </a:defRPr>
            </a:lvl6pPr>
            <a:lvl7pPr indent="-298450" lvl="6" marL="3200400" marR="0" rtl="0" algn="l">
              <a:spcBef>
                <a:spcPts val="300"/>
              </a:spcBef>
              <a:spcAft>
                <a:spcPts val="0"/>
              </a:spcAft>
              <a:buClr>
                <a:schemeClr val="accent1"/>
              </a:buClr>
              <a:buSzPts val="1100"/>
              <a:buFont typeface="Noto Sans Symbols"/>
              <a:buChar char="●"/>
              <a:defRPr b="0" i="0" sz="1100" u="none" cap="none" strike="noStrike">
                <a:solidFill>
                  <a:schemeClr val="dk2"/>
                </a:solidFill>
                <a:latin typeface="Candara"/>
                <a:ea typeface="Candara"/>
                <a:cs typeface="Candara"/>
                <a:sym typeface="Candara"/>
              </a:defRPr>
            </a:lvl7pPr>
            <a:lvl8pPr indent="-298450" lvl="7" marL="3657600" marR="0" rtl="0" algn="l">
              <a:spcBef>
                <a:spcPts val="300"/>
              </a:spcBef>
              <a:spcAft>
                <a:spcPts val="0"/>
              </a:spcAft>
              <a:buClr>
                <a:schemeClr val="accent1"/>
              </a:buClr>
              <a:buSzPts val="1100"/>
              <a:buFont typeface="Noto Sans Symbols"/>
              <a:buChar char="●"/>
              <a:defRPr b="0" i="0" sz="1100" u="none" cap="none" strike="noStrike">
                <a:solidFill>
                  <a:schemeClr val="dk2"/>
                </a:solidFill>
                <a:latin typeface="Candara"/>
                <a:ea typeface="Candara"/>
                <a:cs typeface="Candara"/>
                <a:sym typeface="Candara"/>
              </a:defRPr>
            </a:lvl8pPr>
            <a:lvl9pPr indent="-298450" lvl="8" marL="4114800" marR="0" rtl="0" algn="l">
              <a:spcBef>
                <a:spcPts val="300"/>
              </a:spcBef>
              <a:spcAft>
                <a:spcPts val="0"/>
              </a:spcAft>
              <a:buClr>
                <a:schemeClr val="accent1"/>
              </a:buClr>
              <a:buSzPts val="1100"/>
              <a:buFont typeface="Noto Sans Symbols"/>
              <a:buChar char="●"/>
              <a:defRPr b="0" i="0" sz="1100" u="none" cap="none" strike="noStrike">
                <a:solidFill>
                  <a:schemeClr val="dk2"/>
                </a:solidFill>
                <a:latin typeface="Candara"/>
                <a:ea typeface="Candara"/>
                <a:cs typeface="Candara"/>
                <a:sym typeface="Candara"/>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usatoday.com/story/news/health/2020/06/05/coronavirus-vaccine-bill-gates-microchip-conspiracy-theory-false/3146133001/" TargetMode="External"/><Relationship Id="rId4" Type="http://schemas.openxmlformats.org/officeDocument/2006/relationships/hyperlink" Target="https://www.nejm.org/doi/full/10.1056/NEJMoa202248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1.jp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www.youtube.com/watch?v=Ft-160cAx3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hyperlink" Target="https://www.youtube.com/watch?v=lZyqUeEHECY&amp;feature=emb_tit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mailto:hunterjournalclub@g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hyperlink" Target="https://www.youtube.com/watch?v=1BXYSGepx7Q" TargetMode="External"/><Relationship Id="rId6" Type="http://schemas.openxmlformats.org/officeDocument/2006/relationships/hyperlink" Target="https://www.youtube.com/watch?v=1BXYSGepx7Q" TargetMode="External"/><Relationship Id="rId7" Type="http://schemas.openxmlformats.org/officeDocument/2006/relationships/hyperlink" Target="https://www.youtube.com/watch?v=TdBAHexVYz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ctrTitle"/>
          </p:nvPr>
        </p:nvSpPr>
        <p:spPr>
          <a:xfrm>
            <a:off x="1017975" y="2060550"/>
            <a:ext cx="73056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Pre-Health Research Journal Club </a:t>
            </a:r>
            <a:r>
              <a:rPr lang="en"/>
              <a:t>Presentation</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400"/>
              <a:t>Pseudovirus inhibition assay</a:t>
            </a:r>
            <a:endParaRPr sz="4500"/>
          </a:p>
        </p:txBody>
      </p:sp>
      <p:sp>
        <p:nvSpPr>
          <p:cNvPr id="304" name="Google Shape;304;p35"/>
          <p:cNvSpPr txBox="1"/>
          <p:nvPr>
            <p:ph idx="1" type="body"/>
          </p:nvPr>
        </p:nvSpPr>
        <p:spPr>
          <a:xfrm>
            <a:off x="311700" y="1266325"/>
            <a:ext cx="46572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Pseudovirus inhibition assay demonstrated that the HKU4 S1 domain, but not the HKU5 or SARS-CoV S1 domain, inhibited MERS-CoV-spike-mediated pseudovirus entry into HEK293T cells exogenously expressing hDPP4 or bDPP4.</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This indicates that the HKU4 S1 domain and MERS-CoV-spike-packaged pseudoviruses competed for the same DPP4 receptor on HEK293T cell surface </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305" name="Google Shape;305;p35"/>
          <p:cNvPicPr preferRelativeResize="0"/>
          <p:nvPr/>
        </p:nvPicPr>
        <p:blipFill rotWithShape="1">
          <a:blip r:embed="rId3">
            <a:alphaModFix/>
          </a:blip>
          <a:srcRect b="0" l="0" r="0" t="64841"/>
          <a:stretch/>
        </p:blipFill>
        <p:spPr>
          <a:xfrm>
            <a:off x="4861750" y="1411800"/>
            <a:ext cx="4168750" cy="2522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1" name="Google Shape;311;p36"/>
          <p:cNvSpPr txBox="1"/>
          <p:nvPr>
            <p:ph idx="1" type="body"/>
          </p:nvPr>
        </p:nvSpPr>
        <p:spPr>
          <a:xfrm>
            <a:off x="311700" y="1266325"/>
            <a:ext cx="43029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solidFill>
                  <a:srgbClr val="000000"/>
                </a:solidFill>
                <a:latin typeface="Arial"/>
                <a:ea typeface="Arial"/>
                <a:cs typeface="Arial"/>
                <a:sym typeface="Arial"/>
              </a:rPr>
              <a:t>These results showed that the HKU4 S1 domain, but not the HKU5 S1 domain, binds both hDPP4 and bDPP4, and that the MERS-CoV S1 domain binds hDPP4 significantly better than it binds bDPP4, whereas the HKU4 S1 domain binds bDPP4 slightly better than it binds hDPP4. These results strongly suggest that HKU4 spike, but not HKU5 spike, uses DPP4 as its receptor and that the HKU4 S1 domain is the DPP4-binding RBD.</a:t>
            </a:r>
            <a:endParaRPr sz="1300">
              <a:solidFill>
                <a:srgbClr val="000000"/>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312" name="Google Shape;312;p36"/>
          <p:cNvPicPr preferRelativeResize="0"/>
          <p:nvPr/>
        </p:nvPicPr>
        <p:blipFill>
          <a:blip r:embed="rId3">
            <a:alphaModFix/>
          </a:blip>
          <a:stretch>
            <a:fillRect/>
          </a:stretch>
        </p:blipFill>
        <p:spPr>
          <a:xfrm>
            <a:off x="4676325" y="0"/>
            <a:ext cx="4426450" cy="5039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Significance</a:t>
            </a:r>
            <a:endParaRPr sz="2600"/>
          </a:p>
          <a:p>
            <a:pPr indent="0" lvl="0" marL="0" rtl="0" algn="l">
              <a:spcBef>
                <a:spcPts val="1200"/>
              </a:spcBef>
              <a:spcAft>
                <a:spcPts val="0"/>
              </a:spcAft>
              <a:buNone/>
            </a:pPr>
            <a:r>
              <a:t/>
            </a:r>
            <a:endParaRPr/>
          </a:p>
        </p:txBody>
      </p:sp>
      <p:sp>
        <p:nvSpPr>
          <p:cNvPr id="318" name="Google Shape;318;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Times New Roman"/>
                <a:ea typeface="Times New Roman"/>
                <a:cs typeface="Times New Roman"/>
                <a:sym typeface="Times New Roman"/>
              </a:rPr>
              <a:t>The researchers investigated the receptor usage and cell entry mechanism of HKU4 compared with MERS-CoV. The results reveal that MERS-CoV has adapted to use human receptor and cellular proteases for efficient human cell entry, whereas HKU4 can potentially follow up and also infect human cells. These findings are critical for evaluating emerging disease potentials of bat coronaviruses and for preventing and controlling their spread in humans.</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3599100" y="285300"/>
            <a:ext cx="19458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a:t>
            </a:r>
            <a:endParaRPr/>
          </a:p>
        </p:txBody>
      </p:sp>
      <p:sp>
        <p:nvSpPr>
          <p:cNvPr id="324" name="Google Shape;324;p38"/>
          <p:cNvSpPr txBox="1"/>
          <p:nvPr/>
        </p:nvSpPr>
        <p:spPr>
          <a:xfrm>
            <a:off x="656425" y="1088050"/>
            <a:ext cx="7322400" cy="344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Rumors surrounding a microchip from Bill Gates in the coronavirus vaccine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t>
            </a:r>
            <a:r>
              <a:rPr lang="en">
                <a:highlight>
                  <a:srgbClr val="FFFFFF"/>
                </a:highlight>
                <a:latin typeface="Times New Roman"/>
                <a:ea typeface="Times New Roman"/>
                <a:cs typeface="Times New Roman"/>
                <a:sym typeface="Times New Roman"/>
              </a:rPr>
              <a:t>false story about a purported evil plan by Microsoft founder Bill Gates to use mass coronavirus vaccinations to implant microchips in billions of people to track their movements.” (</a:t>
            </a:r>
            <a:r>
              <a:rPr lang="en" u="sng">
                <a:solidFill>
                  <a:schemeClr val="hlink"/>
                </a:solidFill>
                <a:highlight>
                  <a:srgbClr val="FFFFFF"/>
                </a:highlight>
                <a:latin typeface="Times New Roman"/>
                <a:ea typeface="Times New Roman"/>
                <a:cs typeface="Times New Roman"/>
                <a:sym typeface="Times New Roman"/>
                <a:hlinkClick r:id="rId3"/>
              </a:rPr>
              <a:t>USAtoday.com</a:t>
            </a:r>
            <a:r>
              <a:rPr lang="en">
                <a:highlight>
                  <a:srgbClr val="FFFFFF"/>
                </a:highlight>
                <a:latin typeface="Times New Roman"/>
                <a:ea typeface="Times New Roman"/>
                <a:cs typeface="Times New Roman"/>
                <a:sym typeface="Times New Roman"/>
              </a:rPr>
              <a:t>)</a:t>
            </a:r>
            <a:endParaRPr>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highlight>
                  <a:srgbClr val="FFFFFF"/>
                </a:highlight>
                <a:latin typeface="Times New Roman"/>
                <a:ea typeface="Times New Roman"/>
                <a:cs typeface="Times New Roman"/>
                <a:sym typeface="Times New Roman"/>
              </a:rPr>
              <a:t>From these conspiracies, health officials worry that it might cause Americans to decide against getting vaccinated against </a:t>
            </a:r>
            <a:r>
              <a:rPr lang="en">
                <a:highlight>
                  <a:srgbClr val="FFFFFF"/>
                </a:highlight>
                <a:latin typeface="Times New Roman"/>
                <a:ea typeface="Times New Roman"/>
                <a:cs typeface="Times New Roman"/>
                <a:sym typeface="Times New Roman"/>
              </a:rPr>
              <a:t>SARS-CoV-2</a:t>
            </a:r>
            <a:endParaRPr>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chemeClr val="hlink"/>
                </a:solidFill>
                <a:highlight>
                  <a:srgbClr val="FFFFFF"/>
                </a:highlight>
                <a:latin typeface="Times New Roman"/>
                <a:ea typeface="Times New Roman"/>
                <a:cs typeface="Times New Roman"/>
                <a:sym typeface="Times New Roman"/>
                <a:hlinkClick r:id="rId4"/>
              </a:rPr>
              <a:t>New mRNA vaccine</a:t>
            </a:r>
            <a:r>
              <a:rPr lang="en">
                <a:highlight>
                  <a:srgbClr val="FFFFFF"/>
                </a:highlight>
                <a:latin typeface="Times New Roman"/>
                <a:ea typeface="Times New Roman"/>
                <a:cs typeface="Times New Roman"/>
                <a:sym typeface="Times New Roman"/>
              </a:rPr>
              <a:t> (mRNA-1273) encodes the stabilized prefusion of SARS-CoV-2 spike protein </a:t>
            </a:r>
            <a:endParaRPr>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highlight>
                  <a:srgbClr val="FFFFFF"/>
                </a:highlight>
                <a:latin typeface="Times New Roman"/>
                <a:ea typeface="Times New Roman"/>
                <a:cs typeface="Times New Roman"/>
                <a:sym typeface="Times New Roman"/>
              </a:rPr>
              <a:t>“</a:t>
            </a:r>
            <a:r>
              <a:rPr lang="en" sz="1450">
                <a:highlight>
                  <a:srgbClr val="FFFFFF"/>
                </a:highlight>
                <a:latin typeface="Times New Roman"/>
                <a:ea typeface="Times New Roman"/>
                <a:cs typeface="Times New Roman"/>
                <a:sym typeface="Times New Roman"/>
              </a:rPr>
              <a:t>phase 1, dose-escalation, open-label trial including 45 healthy adults, 18 to 55 years of age, who received two vaccinations, 28 days apart, with mRNA-1273 in a dose of 25 μg, 100 μg, or 250 μg. There were 15 participants in each dose group”</a:t>
            </a:r>
            <a:endParaRPr>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50">
                <a:highlight>
                  <a:srgbClr val="FFFFFF"/>
                </a:highlight>
                <a:latin typeface="Times New Roman"/>
                <a:ea typeface="Times New Roman"/>
                <a:cs typeface="Times New Roman"/>
                <a:sym typeface="Times New Roman"/>
              </a:rPr>
              <a:t>“The mRNA-1273 vaccine induced anti–SARS-CoV-2 immune responses in all participants, and no trial-limiting safety concerns were identified”</a:t>
            </a:r>
            <a:endParaRPr>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highlight>
                  <a:srgbClr val="FFFFFF"/>
                </a:highlight>
                <a:latin typeface="Times New Roman"/>
                <a:ea typeface="Times New Roman"/>
                <a:cs typeface="Times New Roman"/>
                <a:sym typeface="Times New Roman"/>
              </a:rPr>
              <a:t>Side effects: </a:t>
            </a:r>
            <a:r>
              <a:rPr lang="en" sz="1450">
                <a:highlight>
                  <a:srgbClr val="FFFFFF"/>
                </a:highlight>
                <a:latin typeface="Times New Roman"/>
                <a:ea typeface="Times New Roman"/>
                <a:cs typeface="Times New Roman"/>
                <a:sym typeface="Times New Roman"/>
              </a:rPr>
              <a:t>fatigue, chills, headache, myalgia, and pain at the injection site</a:t>
            </a:r>
            <a:endParaRPr sz="1450">
              <a:highlight>
                <a:srgbClr val="FFFFFF"/>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1420675" y="239550"/>
            <a:ext cx="19458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r>
              <a:rPr lang="en"/>
              <a:t> </a:t>
            </a:r>
            <a:endParaRPr/>
          </a:p>
        </p:txBody>
      </p:sp>
      <p:sp>
        <p:nvSpPr>
          <p:cNvPr id="330" name="Google Shape;330;p39"/>
          <p:cNvSpPr txBox="1"/>
          <p:nvPr/>
        </p:nvSpPr>
        <p:spPr>
          <a:xfrm>
            <a:off x="616825" y="1183150"/>
            <a:ext cx="3553500" cy="344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50">
                <a:highlight>
                  <a:srgbClr val="FFFFFF"/>
                </a:highlight>
                <a:latin typeface="Times New Roman"/>
                <a:ea typeface="Times New Roman"/>
                <a:cs typeface="Times New Roman"/>
                <a:sym typeface="Times New Roman"/>
              </a:rPr>
              <a:t>Do you feel that the conspiracy behind the microchip would personally prevent you from receiving a vaccine? </a:t>
            </a:r>
            <a:endParaRPr sz="1650">
              <a:highlight>
                <a:srgbClr val="FFFFFF"/>
              </a:highlight>
              <a:latin typeface="Times New Roman"/>
              <a:ea typeface="Times New Roman"/>
              <a:cs typeface="Times New Roman"/>
              <a:sym typeface="Times New Roman"/>
            </a:endParaRPr>
          </a:p>
          <a:p>
            <a:pPr indent="-333375" lvl="0" marL="457200" rtl="0" algn="l">
              <a:spcBef>
                <a:spcPts val="0"/>
              </a:spcBef>
              <a:spcAft>
                <a:spcPts val="0"/>
              </a:spcAft>
              <a:buSzPts val="1650"/>
              <a:buFont typeface="Times New Roman"/>
              <a:buChar char="➔"/>
            </a:pPr>
            <a:r>
              <a:rPr lang="en" sz="1650">
                <a:highlight>
                  <a:srgbClr val="FFFFFF"/>
                </a:highlight>
                <a:latin typeface="Times New Roman"/>
                <a:ea typeface="Times New Roman"/>
                <a:cs typeface="Times New Roman"/>
                <a:sym typeface="Times New Roman"/>
              </a:rPr>
              <a:t>As for the mRNA vaccine, is there any anticipation of long-term adverse effects that can come about?</a:t>
            </a:r>
            <a:endParaRPr sz="1650">
              <a:highlight>
                <a:srgbClr val="FFFFFF"/>
              </a:highlight>
              <a:latin typeface="Times New Roman"/>
              <a:ea typeface="Times New Roman"/>
              <a:cs typeface="Times New Roman"/>
              <a:sym typeface="Times New Roman"/>
            </a:endParaRPr>
          </a:p>
          <a:p>
            <a:pPr indent="-333375" lvl="0" marL="457200" rtl="0" algn="l">
              <a:spcBef>
                <a:spcPts val="0"/>
              </a:spcBef>
              <a:spcAft>
                <a:spcPts val="0"/>
              </a:spcAft>
              <a:buSzPts val="1650"/>
              <a:buFont typeface="Times New Roman"/>
              <a:buChar char="➔"/>
            </a:pPr>
            <a:r>
              <a:rPr lang="en" sz="1650">
                <a:highlight>
                  <a:srgbClr val="FFFFFF"/>
                </a:highlight>
                <a:latin typeface="Times New Roman"/>
                <a:ea typeface="Times New Roman"/>
                <a:cs typeface="Times New Roman"/>
                <a:sym typeface="Times New Roman"/>
              </a:rPr>
              <a:t>In terms of accessibility to the vaccine, who would be at the top of the priority list, and how would access be regulated? </a:t>
            </a:r>
            <a:endParaRPr sz="1650">
              <a:highlight>
                <a:srgbClr val="FFFFFF"/>
              </a:highlight>
              <a:latin typeface="Times New Roman"/>
              <a:ea typeface="Times New Roman"/>
              <a:cs typeface="Times New Roman"/>
              <a:sym typeface="Times New Roman"/>
            </a:endParaRPr>
          </a:p>
        </p:txBody>
      </p:sp>
      <p:pic>
        <p:nvPicPr>
          <p:cNvPr id="331" name="Google Shape;331;p39"/>
          <p:cNvPicPr preferRelativeResize="0"/>
          <p:nvPr/>
        </p:nvPicPr>
        <p:blipFill>
          <a:blip r:embed="rId3">
            <a:alphaModFix/>
          </a:blip>
          <a:stretch>
            <a:fillRect/>
          </a:stretch>
        </p:blipFill>
        <p:spPr>
          <a:xfrm>
            <a:off x="4383601" y="239525"/>
            <a:ext cx="4612625" cy="4664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ctrTitle"/>
          </p:nvPr>
        </p:nvSpPr>
        <p:spPr>
          <a:xfrm>
            <a:off x="804175" y="1958829"/>
            <a:ext cx="7772400" cy="4257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b="1" lang="en" sz="3500"/>
              <a:t>Summary: Correction of a pathogenic gene mutation in human embryos</a:t>
            </a:r>
            <a:endParaRPr sz="3500"/>
          </a:p>
        </p:txBody>
      </p:sp>
      <p:sp>
        <p:nvSpPr>
          <p:cNvPr id="337" name="Google Shape;337;p40"/>
          <p:cNvSpPr txBox="1"/>
          <p:nvPr>
            <p:ph idx="1" type="subTitle"/>
          </p:nvPr>
        </p:nvSpPr>
        <p:spPr>
          <a:xfrm>
            <a:off x="1295401" y="2653146"/>
            <a:ext cx="6400800" cy="1104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400"/>
              <a:buNone/>
            </a:pPr>
            <a:r>
              <a:rPr lang="en" sz="1600"/>
              <a:t>Hong Ma, Nuria Marti-Gutierrez, Sang-Wook Park &amp; Jun Wu</a:t>
            </a:r>
            <a:endParaRPr sz="1300"/>
          </a:p>
          <a:p>
            <a:pPr indent="0" lvl="0" marL="0" rtl="0" algn="ctr">
              <a:spcBef>
                <a:spcPts val="300"/>
              </a:spcBef>
              <a:spcAft>
                <a:spcPts val="0"/>
              </a:spcAft>
              <a:buSzPts val="1400"/>
              <a:buNone/>
            </a:pPr>
            <a:r>
              <a:rPr lang="en" sz="1600"/>
              <a:t>Center for Embryonic Cell and Gene Therapy, Oregon Health &amp; Science University</a:t>
            </a:r>
            <a:endParaRPr sz="1300"/>
          </a:p>
          <a:p>
            <a:pPr indent="0" lvl="0" marL="0" rtl="0" algn="ctr">
              <a:spcBef>
                <a:spcPts val="300"/>
              </a:spcBef>
              <a:spcAft>
                <a:spcPts val="0"/>
              </a:spcAft>
              <a:buSzPts val="1400"/>
              <a:buNone/>
            </a:pPr>
            <a:r>
              <a:rPr lang="en" sz="1600"/>
              <a:t>Published in Journal: </a:t>
            </a:r>
            <a:r>
              <a:rPr i="1" lang="en" sz="1600"/>
              <a:t>Nature</a:t>
            </a:r>
            <a:endParaRPr sz="1300"/>
          </a:p>
          <a:p>
            <a:pPr indent="0" lvl="0" marL="0" rtl="0" algn="ctr">
              <a:spcBef>
                <a:spcPts val="300"/>
              </a:spcBef>
              <a:spcAft>
                <a:spcPts val="0"/>
              </a:spcAft>
              <a:buSzPts val="1400"/>
              <a:buNone/>
            </a:pPr>
            <a:r>
              <a:rPr i="1" lang="en" sz="1600"/>
              <a:t>Presented By: Afsana Rahman</a:t>
            </a:r>
            <a:endParaRPr sz="1300"/>
          </a:p>
          <a:p>
            <a:pPr indent="0" lvl="0" marL="0" rtl="0" algn="ctr">
              <a:spcBef>
                <a:spcPts val="300"/>
              </a:spcBef>
              <a:spcAft>
                <a:spcPts val="0"/>
              </a:spcAft>
              <a:buSzPts val="1400"/>
              <a:buNone/>
            </a:pPr>
            <a:r>
              <a:t/>
            </a:r>
            <a:endParaRPr i="1" sz="1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idx="1" type="body"/>
          </p:nvPr>
        </p:nvSpPr>
        <p:spPr>
          <a:xfrm>
            <a:off x="872068" y="2006600"/>
            <a:ext cx="7408333" cy="2588022"/>
          </a:xfrm>
          <a:prstGeom prst="rect">
            <a:avLst/>
          </a:prstGeom>
          <a:noFill/>
          <a:ln>
            <a:noFill/>
          </a:ln>
        </p:spPr>
        <p:txBody>
          <a:bodyPr anchorCtr="0" anchor="t" bIns="34275" lIns="68575" spcFirstLastPara="1" rIns="68575" wrap="square" tIns="34275">
            <a:noAutofit/>
          </a:bodyPr>
          <a:lstStyle/>
          <a:p>
            <a:pPr indent="-203200" lvl="0" marL="203200" rtl="0" algn="ctr">
              <a:spcBef>
                <a:spcPts val="0"/>
              </a:spcBef>
              <a:spcAft>
                <a:spcPts val="0"/>
              </a:spcAft>
              <a:buSzPts val="1800"/>
              <a:buChar char="*"/>
            </a:pPr>
            <a:r>
              <a:rPr lang="en"/>
              <a:t>Purpose of Experiment.</a:t>
            </a:r>
            <a:endParaRPr/>
          </a:p>
          <a:p>
            <a:pPr indent="-203200" lvl="0" marL="203200" rtl="0" algn="ctr">
              <a:spcBef>
                <a:spcPts val="400"/>
              </a:spcBef>
              <a:spcAft>
                <a:spcPts val="0"/>
              </a:spcAft>
              <a:buSzPts val="1800"/>
              <a:buChar char="*"/>
            </a:pPr>
            <a:r>
              <a:rPr lang="en"/>
              <a:t>Key Terms &amp; Definitions to Know</a:t>
            </a:r>
            <a:endParaRPr/>
          </a:p>
          <a:p>
            <a:pPr indent="-203200" lvl="0" marL="203200" rtl="0" algn="ctr">
              <a:spcBef>
                <a:spcPts val="400"/>
              </a:spcBef>
              <a:spcAft>
                <a:spcPts val="0"/>
              </a:spcAft>
              <a:buSzPts val="1800"/>
              <a:buChar char="*"/>
            </a:pPr>
            <a:r>
              <a:rPr lang="en"/>
              <a:t> Experiment Construction &amp; Results</a:t>
            </a:r>
            <a:endParaRPr/>
          </a:p>
          <a:p>
            <a:pPr indent="-203200" lvl="0" marL="203200" rtl="0" algn="ctr">
              <a:spcBef>
                <a:spcPts val="400"/>
              </a:spcBef>
              <a:spcAft>
                <a:spcPts val="0"/>
              </a:spcAft>
              <a:buSzPts val="1800"/>
              <a:buChar char="*"/>
            </a:pPr>
            <a:r>
              <a:rPr lang="en"/>
              <a:t>Evaluation &amp; Critique</a:t>
            </a:r>
            <a:endParaRPr/>
          </a:p>
          <a:p>
            <a:pPr indent="-203200" lvl="0" marL="203200" rtl="0" algn="ctr">
              <a:spcBef>
                <a:spcPts val="400"/>
              </a:spcBef>
              <a:spcAft>
                <a:spcPts val="0"/>
              </a:spcAft>
              <a:buSzPts val="1800"/>
              <a:buChar char="*"/>
            </a:pPr>
            <a:r>
              <a:rPr lang="en"/>
              <a:t>Summary</a:t>
            </a:r>
            <a:endParaRPr/>
          </a:p>
        </p:txBody>
      </p:sp>
      <p:sp>
        <p:nvSpPr>
          <p:cNvPr id="343" name="Google Shape;343;p41"/>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Outline</a:t>
            </a:r>
            <a:endParaRPr sz="3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2"/>
          <p:cNvPicPr preferRelativeResize="0"/>
          <p:nvPr>
            <p:ph idx="1" type="body"/>
          </p:nvPr>
        </p:nvPicPr>
        <p:blipFill rotWithShape="1">
          <a:blip r:embed="rId3">
            <a:alphaModFix/>
          </a:blip>
          <a:srcRect b="0" l="0" r="0" t="0"/>
          <a:stretch/>
        </p:blipFill>
        <p:spPr>
          <a:xfrm>
            <a:off x="2330644" y="1193292"/>
            <a:ext cx="4365032" cy="2709841"/>
          </a:xfrm>
          <a:prstGeom prst="rect">
            <a:avLst/>
          </a:prstGeom>
          <a:noFill/>
          <a:ln>
            <a:noFill/>
          </a:ln>
        </p:spPr>
      </p:pic>
      <p:sp>
        <p:nvSpPr>
          <p:cNvPr id="349" name="Google Shape;349;p42"/>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000"/>
              <a:buFont typeface="Candara"/>
              <a:buNone/>
            </a:pPr>
            <a:r>
              <a:rPr lang="en" sz="3000"/>
              <a:t>How Did I Find This Article? The New York Times!</a:t>
            </a:r>
            <a:endParaRPr sz="1100"/>
          </a:p>
        </p:txBody>
      </p:sp>
      <p:sp>
        <p:nvSpPr>
          <p:cNvPr id="350" name="Google Shape;350;p42"/>
          <p:cNvSpPr txBox="1"/>
          <p:nvPr/>
        </p:nvSpPr>
        <p:spPr>
          <a:xfrm>
            <a:off x="3126316" y="4035504"/>
            <a:ext cx="2891366" cy="110799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ndara"/>
                <a:ea typeface="Candara"/>
                <a:cs typeface="Candara"/>
                <a:sym typeface="Candara"/>
              </a:rPr>
              <a:t>Hunter students get free access to NY Times with a student email address! Utilize it! Get the app. They have a science and health category with trending articles.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idx="1" type="body"/>
          </p:nvPr>
        </p:nvSpPr>
        <p:spPr>
          <a:xfrm>
            <a:off x="338669" y="1514763"/>
            <a:ext cx="4676677" cy="3472873"/>
          </a:xfrm>
          <a:prstGeom prst="rect">
            <a:avLst/>
          </a:prstGeom>
          <a:noFill/>
          <a:ln>
            <a:noFill/>
          </a:ln>
        </p:spPr>
        <p:txBody>
          <a:bodyPr anchorCtr="0" anchor="t" bIns="34275" lIns="68575" spcFirstLastPara="1" rIns="68575" wrap="square" tIns="34275">
            <a:noAutofit/>
          </a:bodyPr>
          <a:lstStyle/>
          <a:p>
            <a:pPr indent="-203200" lvl="0" marL="203200" rtl="0" algn="l">
              <a:lnSpc>
                <a:spcPct val="90000"/>
              </a:lnSpc>
              <a:spcBef>
                <a:spcPts val="0"/>
              </a:spcBef>
              <a:spcAft>
                <a:spcPts val="0"/>
              </a:spcAft>
              <a:buSzPts val="1400"/>
              <a:buChar char="*"/>
            </a:pPr>
            <a:r>
              <a:rPr lang="en" sz="1400"/>
              <a:t>Mutation in gene MYBPC3 (4 base pair- (GAGT) deletion) causes hypertrophic cardiomyopathy (HCM), a condition where heart muscle is thick, not allowing proper blood flow and can lead to complications like heart failure or death.</a:t>
            </a:r>
            <a:endParaRPr sz="1100"/>
          </a:p>
          <a:p>
            <a:pPr indent="-203200" lvl="0" marL="203200" rtl="0" algn="l">
              <a:lnSpc>
                <a:spcPct val="90000"/>
              </a:lnSpc>
              <a:spcBef>
                <a:spcPts val="300"/>
              </a:spcBef>
              <a:spcAft>
                <a:spcPts val="0"/>
              </a:spcAft>
              <a:buSzPts val="1400"/>
              <a:buChar char="*"/>
            </a:pPr>
            <a:r>
              <a:rPr lang="en" sz="1400"/>
              <a:t>HCM is the most common cause of sudden cardiac death in young athletes worldwide &amp; can cause physiological and psychological problems impacting quality of life.</a:t>
            </a:r>
            <a:endParaRPr sz="1100"/>
          </a:p>
          <a:p>
            <a:pPr indent="-203200" lvl="0" marL="203200" rtl="0" algn="l">
              <a:lnSpc>
                <a:spcPct val="90000"/>
              </a:lnSpc>
              <a:spcBef>
                <a:spcPts val="300"/>
              </a:spcBef>
              <a:spcAft>
                <a:spcPts val="0"/>
              </a:spcAft>
              <a:buSzPts val="1400"/>
              <a:buChar char="*"/>
            </a:pPr>
            <a:r>
              <a:rPr lang="en" sz="1400"/>
              <a:t>Current treatment options only provide symptom relief and does not address gene mutation.</a:t>
            </a:r>
            <a:endParaRPr sz="1100"/>
          </a:p>
          <a:p>
            <a:pPr indent="-203200" lvl="0" marL="203200" rtl="0" algn="l">
              <a:lnSpc>
                <a:spcPct val="90000"/>
              </a:lnSpc>
              <a:spcBef>
                <a:spcPts val="300"/>
              </a:spcBef>
              <a:spcAft>
                <a:spcPts val="0"/>
              </a:spcAft>
              <a:buSzPts val="1400"/>
              <a:buChar char="*"/>
            </a:pPr>
            <a:r>
              <a:rPr lang="en" sz="1400"/>
              <a:t>In this experiment, scientists will use the CRISPR-CAS9 system to correct heterozygous mutant embryos.</a:t>
            </a:r>
            <a:endParaRPr sz="1100"/>
          </a:p>
          <a:p>
            <a:pPr indent="-203200" lvl="0" marL="203200" rtl="0" algn="l">
              <a:lnSpc>
                <a:spcPct val="90000"/>
              </a:lnSpc>
              <a:spcBef>
                <a:spcPts val="300"/>
              </a:spcBef>
              <a:spcAft>
                <a:spcPts val="0"/>
              </a:spcAft>
              <a:buSzPts val="1400"/>
              <a:buChar char="*"/>
            </a:pPr>
            <a:r>
              <a:rPr lang="en" sz="1400"/>
              <a:t>Heterozygous Gene Mutation: Means that one allele carriers the mutation; in this experiment, the sperm allele is affected. The wild type allele is the maternal allele.</a:t>
            </a:r>
            <a:endParaRPr sz="1100"/>
          </a:p>
        </p:txBody>
      </p:sp>
      <p:sp>
        <p:nvSpPr>
          <p:cNvPr id="356" name="Google Shape;356;p43"/>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Brief Overview- Goal of Experiment</a:t>
            </a:r>
            <a:endParaRPr sz="3500"/>
          </a:p>
        </p:txBody>
      </p:sp>
      <p:pic>
        <p:nvPicPr>
          <p:cNvPr id="357" name="Google Shape;357;p43"/>
          <p:cNvPicPr preferRelativeResize="0"/>
          <p:nvPr/>
        </p:nvPicPr>
        <p:blipFill rotWithShape="1">
          <a:blip r:embed="rId3">
            <a:alphaModFix/>
          </a:blip>
          <a:srcRect b="0" l="0" r="0" t="0"/>
          <a:stretch/>
        </p:blipFill>
        <p:spPr>
          <a:xfrm>
            <a:off x="5063836" y="1378623"/>
            <a:ext cx="3476971" cy="3223900"/>
          </a:xfrm>
          <a:prstGeom prst="rect">
            <a:avLst/>
          </a:prstGeom>
          <a:noFill/>
          <a:ln>
            <a:noFill/>
          </a:ln>
          <a:effectLst>
            <a:outerShdw blurRad="190500" rotWithShape="0" algn="tl">
              <a:srgbClr val="000000">
                <a:alpha val="69803"/>
              </a:srgbClr>
            </a:outerShdw>
          </a:effectLst>
        </p:spPr>
      </p:pic>
      <p:sp>
        <p:nvSpPr>
          <p:cNvPr id="358" name="Google Shape;358;p43"/>
          <p:cNvSpPr txBox="1"/>
          <p:nvPr/>
        </p:nvSpPr>
        <p:spPr>
          <a:xfrm>
            <a:off x="5119254" y="4682791"/>
            <a:ext cx="184265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B87D5"/>
                </a:solidFill>
                <a:latin typeface="Candara"/>
                <a:ea typeface="Candara"/>
                <a:cs typeface="Candara"/>
                <a:sym typeface="Candara"/>
              </a:rPr>
              <a:t>From Mayo Clinic</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ph idx="1" type="body"/>
          </p:nvPr>
        </p:nvSpPr>
        <p:spPr>
          <a:xfrm>
            <a:off x="372936" y="939699"/>
            <a:ext cx="3963169" cy="3555532"/>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1400"/>
              <a:buNone/>
            </a:pPr>
            <a:r>
              <a:rPr lang="en" sz="1400"/>
              <a:t>CRISPR-CAS9 System</a:t>
            </a:r>
            <a:endParaRPr sz="1100"/>
          </a:p>
          <a:p>
            <a:pPr indent="0" lvl="0" marL="0" rtl="0" algn="l">
              <a:spcBef>
                <a:spcPts val="300"/>
              </a:spcBef>
              <a:spcAft>
                <a:spcPts val="0"/>
              </a:spcAft>
              <a:buSzPts val="1400"/>
              <a:buNone/>
            </a:pPr>
            <a:r>
              <a:t/>
            </a:r>
            <a:endParaRPr sz="1400"/>
          </a:p>
          <a:p>
            <a:pPr indent="0" lvl="0" marL="0" rtl="0" algn="l">
              <a:spcBef>
                <a:spcPts val="300"/>
              </a:spcBef>
              <a:spcAft>
                <a:spcPts val="0"/>
              </a:spcAft>
              <a:buSzPts val="1400"/>
              <a:buNone/>
            </a:pPr>
            <a:r>
              <a:rPr lang="en" sz="1400"/>
              <a:t>-CRISPR-Cas9 is a unique technology that enables geneticists and medical researchers to edit parts of the genome by removing, adding, or altering sections of the DNA sequence. </a:t>
            </a:r>
            <a:endParaRPr sz="1100"/>
          </a:p>
          <a:p>
            <a:pPr indent="0" lvl="0" marL="0" rtl="0" algn="l">
              <a:spcBef>
                <a:spcPts val="300"/>
              </a:spcBef>
              <a:spcAft>
                <a:spcPts val="0"/>
              </a:spcAft>
              <a:buSzPts val="1400"/>
              <a:buNone/>
            </a:pPr>
            <a:r>
              <a:rPr lang="en" sz="1400"/>
              <a:t>It is currently the simplest, most versatile, and precise method of genetic manipulation.</a:t>
            </a:r>
            <a:endParaRPr sz="1100"/>
          </a:p>
          <a:p>
            <a:pPr indent="0" lvl="0" marL="0" rtl="0" algn="l">
              <a:spcBef>
                <a:spcPts val="300"/>
              </a:spcBef>
              <a:spcAft>
                <a:spcPts val="0"/>
              </a:spcAft>
              <a:buSzPts val="1500"/>
              <a:buNone/>
            </a:pPr>
            <a:r>
              <a:t/>
            </a:r>
            <a:endParaRPr sz="1500"/>
          </a:p>
        </p:txBody>
      </p:sp>
      <p:sp>
        <p:nvSpPr>
          <p:cNvPr id="364" name="Google Shape;364;p44"/>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Background Information</a:t>
            </a:r>
            <a:endParaRPr sz="3500"/>
          </a:p>
        </p:txBody>
      </p:sp>
      <p:sp>
        <p:nvSpPr>
          <p:cNvPr id="365" name="Google Shape;365;p44"/>
          <p:cNvSpPr txBox="1"/>
          <p:nvPr/>
        </p:nvSpPr>
        <p:spPr>
          <a:xfrm>
            <a:off x="4724450" y="939699"/>
            <a:ext cx="4122699" cy="43627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CRISPR-CAS9 consists of some key molecules (simplified):</a:t>
            </a:r>
            <a:endParaRPr sz="1100"/>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a:p>
            <a:pPr indent="0" lvl="0" marL="0" marR="0" rtl="0" algn="l">
              <a:spcBef>
                <a:spcPts val="0"/>
              </a:spcBef>
              <a:spcAft>
                <a:spcPts val="0"/>
              </a:spcAft>
              <a:buNone/>
            </a:pPr>
            <a:r>
              <a:rPr lang="en" sz="1400">
                <a:solidFill>
                  <a:schemeClr val="dk1"/>
                </a:solidFill>
                <a:latin typeface="Candara"/>
                <a:ea typeface="Candara"/>
                <a:cs typeface="Candara"/>
                <a:sym typeface="Candara"/>
              </a:rPr>
              <a:t>-An enzyme called Cas9. This enzyme acts as a pair of ‘molecular scissors’ that can cut the two strands of DNA at a specific location in the genome. This allows from removal or addition of bits of DNA. </a:t>
            </a:r>
            <a:endParaRPr sz="1100"/>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a:p>
            <a:pPr indent="0" lvl="0" marL="0" marR="0" rtl="0" algn="l">
              <a:spcBef>
                <a:spcPts val="0"/>
              </a:spcBef>
              <a:spcAft>
                <a:spcPts val="0"/>
              </a:spcAft>
              <a:buNone/>
            </a:pPr>
            <a:r>
              <a:rPr lang="en" sz="1400">
                <a:solidFill>
                  <a:schemeClr val="dk1"/>
                </a:solidFill>
                <a:latin typeface="Candara"/>
                <a:ea typeface="Candara"/>
                <a:cs typeface="Candara"/>
                <a:sym typeface="Candara"/>
              </a:rPr>
              <a:t>-A piece of guide RNA or gRNA. Made of ~20 bases complementary to the mutation, this  guides the CAS9 enzyme to the right part of the genome to create the desired double-stranded cuts.</a:t>
            </a:r>
            <a:endParaRPr sz="1100"/>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a:p>
            <a:pPr indent="0" lvl="0" marL="0" marR="0" rtl="0" algn="l">
              <a:spcBef>
                <a:spcPts val="0"/>
              </a:spcBef>
              <a:spcAft>
                <a:spcPts val="0"/>
              </a:spcAft>
              <a:buNone/>
            </a:pPr>
            <a:r>
              <a:rPr lang="en" sz="1100">
                <a:solidFill>
                  <a:schemeClr val="dk1"/>
                </a:solidFill>
                <a:latin typeface="Candara"/>
                <a:ea typeface="Candara"/>
                <a:cs typeface="Candara"/>
                <a:sym typeface="Candara"/>
              </a:rPr>
              <a:t>*Exogenous single-stranded oligodeoxynucleotide (ssODN) templates encoding homology arms to the targeted region were designed for each system to facilitate homology-directed repair in cells.</a:t>
            </a:r>
            <a:endParaRPr sz="1100"/>
          </a:p>
          <a:p>
            <a:pPr indent="0" lvl="0" marL="0" marR="0" rtl="0" algn="l">
              <a:spcBef>
                <a:spcPts val="0"/>
              </a:spcBef>
              <a:spcAft>
                <a:spcPts val="0"/>
              </a:spcAft>
              <a:buNone/>
            </a:pPr>
            <a:r>
              <a:rPr lang="en" sz="1100">
                <a:solidFill>
                  <a:schemeClr val="dk1"/>
                </a:solidFill>
                <a:latin typeface="Candara"/>
                <a:ea typeface="Candara"/>
                <a:cs typeface="Candara"/>
                <a:sym typeface="Candara"/>
              </a:rPr>
              <a:t>*A protospacer adjacent motif (PAM) is a 2–6-base pair DNA sequence immediately following the DNA sequence targeted by the Cas9 nuclease in the CRISPR bacterial adaptive immune system</a:t>
            </a:r>
            <a:endParaRPr sz="1100"/>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pic>
        <p:nvPicPr>
          <p:cNvPr id="366" name="Google Shape;366;p44"/>
          <p:cNvPicPr preferRelativeResize="0"/>
          <p:nvPr/>
        </p:nvPicPr>
        <p:blipFill rotWithShape="1">
          <a:blip r:embed="rId3">
            <a:alphaModFix/>
          </a:blip>
          <a:srcRect b="72889" l="0" r="44583" t="0"/>
          <a:stretch/>
        </p:blipFill>
        <p:spPr>
          <a:xfrm>
            <a:off x="983974" y="2758958"/>
            <a:ext cx="3031435" cy="2130796"/>
          </a:xfrm>
          <a:prstGeom prst="rect">
            <a:avLst/>
          </a:prstGeom>
          <a:noFill/>
          <a:ln>
            <a:noFill/>
          </a:ln>
        </p:spPr>
      </p:pic>
      <p:sp>
        <p:nvSpPr>
          <p:cNvPr id="367" name="Google Shape;367;p44"/>
          <p:cNvSpPr txBox="1"/>
          <p:nvPr/>
        </p:nvSpPr>
        <p:spPr>
          <a:xfrm>
            <a:off x="372936" y="4768567"/>
            <a:ext cx="4517116" cy="24237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100">
                <a:solidFill>
                  <a:schemeClr val="dk1"/>
                </a:solidFill>
                <a:latin typeface="Candara"/>
                <a:ea typeface="Candara"/>
                <a:cs typeface="Candara"/>
                <a:sym typeface="Candara"/>
              </a:rPr>
              <a:t>Schematic Representation of CRISPR-CAS9 system for experiment</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784325" y="521225"/>
            <a:ext cx="389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FOUNDERS/MENTORS</a:t>
            </a:r>
            <a:endParaRPr sz="2500"/>
          </a:p>
        </p:txBody>
      </p:sp>
      <p:sp>
        <p:nvSpPr>
          <p:cNvPr id="243" name="Google Shape;243;p27"/>
          <p:cNvSpPr txBox="1"/>
          <p:nvPr>
            <p:ph idx="2" type="title"/>
          </p:nvPr>
        </p:nvSpPr>
        <p:spPr>
          <a:xfrm>
            <a:off x="-302528" y="3426888"/>
            <a:ext cx="24978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Natalya </a:t>
            </a:r>
            <a:endParaRPr/>
          </a:p>
          <a:p>
            <a:pPr indent="0" lvl="0" marL="0" rtl="0" algn="ctr">
              <a:spcBef>
                <a:spcPts val="0"/>
              </a:spcBef>
              <a:spcAft>
                <a:spcPts val="0"/>
              </a:spcAft>
              <a:buNone/>
            </a:pPr>
            <a:r>
              <a:rPr lang="en"/>
              <a:t>Krutovska</a:t>
            </a:r>
            <a:endParaRPr/>
          </a:p>
        </p:txBody>
      </p:sp>
      <p:sp>
        <p:nvSpPr>
          <p:cNvPr id="244" name="Google Shape;244;p27"/>
          <p:cNvSpPr txBox="1"/>
          <p:nvPr>
            <p:ph idx="3" type="title"/>
          </p:nvPr>
        </p:nvSpPr>
        <p:spPr>
          <a:xfrm>
            <a:off x="2059200" y="3426900"/>
            <a:ext cx="15579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Deepshikha</a:t>
            </a:r>
            <a:endParaRPr/>
          </a:p>
          <a:p>
            <a:pPr indent="0" lvl="0" marL="0" rtl="0" algn="ctr">
              <a:spcBef>
                <a:spcPts val="0"/>
              </a:spcBef>
              <a:spcAft>
                <a:spcPts val="0"/>
              </a:spcAft>
              <a:buNone/>
            </a:pPr>
            <a:r>
              <a:rPr lang="en"/>
              <a:t>Kewlani</a:t>
            </a:r>
            <a:endParaRPr/>
          </a:p>
        </p:txBody>
      </p:sp>
      <p:pic>
        <p:nvPicPr>
          <p:cNvPr id="245" name="Google Shape;245;p27"/>
          <p:cNvPicPr preferRelativeResize="0"/>
          <p:nvPr/>
        </p:nvPicPr>
        <p:blipFill rotWithShape="1">
          <a:blip r:embed="rId3">
            <a:alphaModFix/>
          </a:blip>
          <a:srcRect b="0" l="2390" r="2390" t="0"/>
          <a:stretch/>
        </p:blipFill>
        <p:spPr>
          <a:xfrm>
            <a:off x="5586000" y="1707425"/>
            <a:ext cx="1605300" cy="1497000"/>
          </a:xfrm>
          <a:prstGeom prst="ellipse">
            <a:avLst/>
          </a:prstGeom>
          <a:noFill/>
          <a:ln>
            <a:noFill/>
          </a:ln>
        </p:spPr>
      </p:pic>
      <p:pic>
        <p:nvPicPr>
          <p:cNvPr id="246" name="Google Shape;246;p27"/>
          <p:cNvPicPr preferRelativeResize="0"/>
          <p:nvPr/>
        </p:nvPicPr>
        <p:blipFill rotWithShape="1">
          <a:blip r:embed="rId4">
            <a:alphaModFix/>
          </a:blip>
          <a:srcRect b="3540" l="0" r="0" t="3540"/>
          <a:stretch/>
        </p:blipFill>
        <p:spPr>
          <a:xfrm>
            <a:off x="7305400" y="1672925"/>
            <a:ext cx="1679400" cy="1566000"/>
          </a:xfrm>
          <a:prstGeom prst="ellipse">
            <a:avLst/>
          </a:prstGeom>
          <a:noFill/>
          <a:ln>
            <a:noFill/>
          </a:ln>
        </p:spPr>
      </p:pic>
      <p:pic>
        <p:nvPicPr>
          <p:cNvPr id="247" name="Google Shape;247;p27"/>
          <p:cNvPicPr preferRelativeResize="0"/>
          <p:nvPr/>
        </p:nvPicPr>
        <p:blipFill rotWithShape="1">
          <a:blip r:embed="rId5">
            <a:alphaModFix/>
          </a:blip>
          <a:srcRect b="0" l="874" r="864" t="0"/>
          <a:stretch/>
        </p:blipFill>
        <p:spPr>
          <a:xfrm>
            <a:off x="3769338" y="1707425"/>
            <a:ext cx="1605300" cy="1497000"/>
          </a:xfrm>
          <a:prstGeom prst="ellipse">
            <a:avLst/>
          </a:prstGeom>
          <a:noFill/>
          <a:ln>
            <a:noFill/>
          </a:ln>
        </p:spPr>
      </p:pic>
      <p:pic>
        <p:nvPicPr>
          <p:cNvPr id="248" name="Google Shape;248;p27"/>
          <p:cNvPicPr preferRelativeResize="0"/>
          <p:nvPr/>
        </p:nvPicPr>
        <p:blipFill rotWithShape="1">
          <a:blip r:embed="rId6">
            <a:alphaModFix/>
          </a:blip>
          <a:srcRect b="3236" l="0" r="0" t="3227"/>
          <a:stretch/>
        </p:blipFill>
        <p:spPr>
          <a:xfrm>
            <a:off x="2011788" y="1707425"/>
            <a:ext cx="1605300" cy="1497000"/>
          </a:xfrm>
          <a:prstGeom prst="ellipse">
            <a:avLst/>
          </a:prstGeom>
          <a:noFill/>
          <a:ln>
            <a:noFill/>
          </a:ln>
        </p:spPr>
      </p:pic>
      <p:sp>
        <p:nvSpPr>
          <p:cNvPr id="249" name="Google Shape;249;p27"/>
          <p:cNvSpPr txBox="1"/>
          <p:nvPr/>
        </p:nvSpPr>
        <p:spPr>
          <a:xfrm>
            <a:off x="4009188" y="3224825"/>
            <a:ext cx="141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Mahnoor Memon</a:t>
            </a:r>
            <a:endParaRPr b="1" sz="1600">
              <a:solidFill>
                <a:srgbClr val="434343"/>
              </a:solidFill>
              <a:latin typeface="Poppins"/>
              <a:ea typeface="Poppins"/>
              <a:cs typeface="Poppins"/>
              <a:sym typeface="Poppins"/>
            </a:endParaRPr>
          </a:p>
        </p:txBody>
      </p:sp>
      <p:sp>
        <p:nvSpPr>
          <p:cNvPr id="250" name="Google Shape;250;p27"/>
          <p:cNvSpPr txBox="1"/>
          <p:nvPr/>
        </p:nvSpPr>
        <p:spPr>
          <a:xfrm>
            <a:off x="5724525" y="3224825"/>
            <a:ext cx="13737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Zaina </a:t>
            </a:r>
            <a:endParaRPr sz="1600">
              <a:solidFill>
                <a:schemeClr val="dk1"/>
              </a:solidFill>
              <a:latin typeface="Poppins Black"/>
              <a:ea typeface="Poppins Black"/>
              <a:cs typeface="Poppins Black"/>
              <a:sym typeface="Poppins Black"/>
            </a:endParaRPr>
          </a:p>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Syed</a:t>
            </a:r>
            <a:endParaRPr>
              <a:latin typeface="Poppins"/>
              <a:ea typeface="Poppins"/>
              <a:cs typeface="Poppins"/>
              <a:sym typeface="Poppins"/>
            </a:endParaRPr>
          </a:p>
        </p:txBody>
      </p:sp>
      <p:sp>
        <p:nvSpPr>
          <p:cNvPr id="251" name="Google Shape;251;p27"/>
          <p:cNvSpPr txBox="1"/>
          <p:nvPr/>
        </p:nvSpPr>
        <p:spPr>
          <a:xfrm>
            <a:off x="7555500" y="3224825"/>
            <a:ext cx="1373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Alia Isabekova</a:t>
            </a:r>
            <a:endParaRPr>
              <a:latin typeface="Poppins"/>
              <a:ea typeface="Poppins"/>
              <a:cs typeface="Poppins"/>
              <a:sym typeface="Poppins"/>
            </a:endParaRPr>
          </a:p>
        </p:txBody>
      </p:sp>
      <p:pic>
        <p:nvPicPr>
          <p:cNvPr id="252" name="Google Shape;252;p27"/>
          <p:cNvPicPr preferRelativeResize="0"/>
          <p:nvPr/>
        </p:nvPicPr>
        <p:blipFill rotWithShape="1">
          <a:blip r:embed="rId7">
            <a:alphaModFix/>
          </a:blip>
          <a:srcRect b="2426" l="0" r="0" t="2416"/>
          <a:stretch/>
        </p:blipFill>
        <p:spPr>
          <a:xfrm>
            <a:off x="143713" y="1707425"/>
            <a:ext cx="1605300" cy="1497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5"/>
          <p:cNvPicPr preferRelativeResize="0"/>
          <p:nvPr/>
        </p:nvPicPr>
        <p:blipFill rotWithShape="1">
          <a:blip r:embed="rId3">
            <a:alphaModFix/>
          </a:blip>
          <a:srcRect b="0" l="0" r="0" t="0"/>
          <a:stretch/>
        </p:blipFill>
        <p:spPr>
          <a:xfrm>
            <a:off x="2283656" y="107777"/>
            <a:ext cx="4382552" cy="4524269"/>
          </a:xfrm>
          <a:prstGeom prst="rect">
            <a:avLst/>
          </a:prstGeom>
          <a:noFill/>
          <a:ln>
            <a:noFill/>
          </a:ln>
        </p:spPr>
      </p:pic>
      <p:sp>
        <p:nvSpPr>
          <p:cNvPr id="373" name="Google Shape;373;p45"/>
          <p:cNvSpPr/>
          <p:nvPr/>
        </p:nvSpPr>
        <p:spPr>
          <a:xfrm>
            <a:off x="2629441" y="4632046"/>
            <a:ext cx="369115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ndara"/>
                <a:ea typeface="Candara"/>
                <a:cs typeface="Candara"/>
                <a:sym typeface="Candara"/>
                <a:hlinkClick r:id="rId4"/>
              </a:rPr>
              <a:t>https://www.youtube.com/watch?v=Ft-160cAx38</a:t>
            </a:r>
            <a:endParaRPr sz="1400">
              <a:solidFill>
                <a:schemeClr val="dk1"/>
              </a:solidFill>
              <a:latin typeface="Candara"/>
              <a:ea typeface="Candara"/>
              <a:cs typeface="Candara"/>
              <a:sym typeface="Candara"/>
            </a:endParaRPr>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
        <p:nvSpPr>
          <p:cNvPr id="374" name="Google Shape;374;p45"/>
          <p:cNvSpPr txBox="1"/>
          <p:nvPr/>
        </p:nvSpPr>
        <p:spPr>
          <a:xfrm>
            <a:off x="3142974" y="4839800"/>
            <a:ext cx="4494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a:solidFill>
                  <a:schemeClr val="dk1"/>
                </a:solidFill>
                <a:latin typeface="Candara"/>
                <a:ea typeface="Candara"/>
                <a:cs typeface="Candara"/>
                <a:sym typeface="Candara"/>
              </a:rPr>
              <a:t> START AT 10 SEC.</a:t>
            </a:r>
            <a:r>
              <a:rPr lang="en" sz="1400">
                <a:solidFill>
                  <a:schemeClr val="dk1"/>
                </a:solidFill>
                <a:latin typeface="Candara"/>
                <a:ea typeface="Candara"/>
                <a:cs typeface="Candara"/>
                <a:sym typeface="Candara"/>
              </a:rPr>
              <a:t>From Cambridge University</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6"/>
          <p:cNvPicPr preferRelativeResize="0"/>
          <p:nvPr/>
        </p:nvPicPr>
        <p:blipFill rotWithShape="1">
          <a:blip r:embed="rId3">
            <a:alphaModFix/>
          </a:blip>
          <a:srcRect b="0" l="0" r="0" t="0"/>
          <a:stretch/>
        </p:blipFill>
        <p:spPr>
          <a:xfrm>
            <a:off x="1540566" y="201268"/>
            <a:ext cx="6321286" cy="47409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DNA Repair Systems &amp; Other Definitions</a:t>
            </a:r>
            <a:endParaRPr sz="3500"/>
          </a:p>
        </p:txBody>
      </p:sp>
      <p:sp>
        <p:nvSpPr>
          <p:cNvPr id="385" name="Google Shape;385;p47"/>
          <p:cNvSpPr txBox="1"/>
          <p:nvPr>
            <p:ph idx="1" type="body"/>
          </p:nvPr>
        </p:nvSpPr>
        <p:spPr>
          <a:xfrm>
            <a:off x="334976" y="1043825"/>
            <a:ext cx="2586300" cy="2753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1700"/>
              <a:buNone/>
            </a:pPr>
            <a:r>
              <a:rPr b="1" lang="en" sz="1500"/>
              <a:t>Homology Directed Repair Pathway (HDR)</a:t>
            </a:r>
            <a:endParaRPr sz="900"/>
          </a:p>
          <a:p>
            <a:pPr indent="-196850" lvl="0" marL="203200" rtl="0" algn="l">
              <a:spcBef>
                <a:spcPts val="300"/>
              </a:spcBef>
              <a:spcAft>
                <a:spcPts val="0"/>
              </a:spcAft>
              <a:buSzPts val="1500"/>
              <a:buFont typeface="Noto Sans Symbols"/>
              <a:buChar char="❖"/>
            </a:pPr>
            <a:r>
              <a:rPr lang="en" sz="1500"/>
              <a:t>Rebuilds the Double-Stranded Break (DSBs) by either using the non-mutant homologous chromosome, or the supplied exogenous DNA molecule as template (provided by the CRISPR system)</a:t>
            </a:r>
            <a:endParaRPr sz="900"/>
          </a:p>
          <a:p>
            <a:pPr indent="-196850" lvl="0" marL="203200" rtl="0" algn="l">
              <a:spcBef>
                <a:spcPts val="300"/>
              </a:spcBef>
              <a:spcAft>
                <a:spcPts val="0"/>
              </a:spcAft>
              <a:buSzPts val="1500"/>
              <a:buFont typeface="Noto Sans Symbols"/>
              <a:buChar char="❖"/>
            </a:pPr>
            <a:r>
              <a:rPr b="1" lang="en" sz="1500"/>
              <a:t>Gene-edited embryos should be repaired like this. </a:t>
            </a:r>
            <a:r>
              <a:rPr lang="en" sz="1500"/>
              <a:t>It does not introduce mutations.</a:t>
            </a:r>
            <a:endParaRPr sz="900"/>
          </a:p>
        </p:txBody>
      </p:sp>
      <p:sp>
        <p:nvSpPr>
          <p:cNvPr id="386" name="Google Shape;386;p47"/>
          <p:cNvSpPr txBox="1"/>
          <p:nvPr/>
        </p:nvSpPr>
        <p:spPr>
          <a:xfrm>
            <a:off x="2953894" y="1043827"/>
            <a:ext cx="3036600" cy="443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1"/>
                </a:solidFill>
                <a:latin typeface="Candara"/>
                <a:ea typeface="Candara"/>
                <a:cs typeface="Candara"/>
                <a:sym typeface="Candara"/>
              </a:rPr>
              <a:t>Non-Homologous End Joining Repair Pathway (NHEJ)</a:t>
            </a:r>
            <a:endParaRPr sz="1500"/>
          </a:p>
          <a:p>
            <a:pPr indent="-241300" lvl="0" marL="254000" marR="0" rtl="0" algn="l">
              <a:spcBef>
                <a:spcPts val="0"/>
              </a:spcBef>
              <a:spcAft>
                <a:spcPts val="0"/>
              </a:spcAft>
              <a:buClr>
                <a:schemeClr val="dk1"/>
              </a:buClr>
              <a:buSzPts val="1400"/>
              <a:buFont typeface="Noto Sans Symbols"/>
              <a:buChar char="❖"/>
            </a:pPr>
            <a:r>
              <a:rPr lang="en">
                <a:solidFill>
                  <a:schemeClr val="dk1"/>
                </a:solidFill>
                <a:latin typeface="Candara"/>
                <a:ea typeface="Candara"/>
                <a:cs typeface="Candara"/>
                <a:sym typeface="Candara"/>
              </a:rPr>
              <a:t>Uses proteins to rebuild DSBs</a:t>
            </a:r>
            <a:endParaRPr sz="800"/>
          </a:p>
          <a:p>
            <a:pPr indent="-241300" lvl="0" marL="254000" marR="0" rtl="0" algn="l">
              <a:spcBef>
                <a:spcPts val="0"/>
              </a:spcBef>
              <a:spcAft>
                <a:spcPts val="0"/>
              </a:spcAft>
              <a:buClr>
                <a:schemeClr val="dk1"/>
              </a:buClr>
              <a:buSzPts val="1400"/>
              <a:buFont typeface="Noto Sans Symbols"/>
              <a:buChar char="❖"/>
            </a:pPr>
            <a:r>
              <a:rPr lang="en">
                <a:solidFill>
                  <a:schemeClr val="dk1"/>
                </a:solidFill>
                <a:latin typeface="Candara"/>
                <a:ea typeface="Candara"/>
                <a:cs typeface="Candara"/>
                <a:sym typeface="Candara"/>
              </a:rPr>
              <a:t>Inappropriate for gene-editing because it introduces additional mutations in the form of insertions or deletions at the double-stranded Break.</a:t>
            </a:r>
            <a:endParaRPr sz="800"/>
          </a:p>
          <a:p>
            <a:pPr indent="-241300" lvl="0" marL="254000" marR="0" rtl="0" algn="l">
              <a:spcBef>
                <a:spcPts val="0"/>
              </a:spcBef>
              <a:spcAft>
                <a:spcPts val="0"/>
              </a:spcAft>
              <a:buClr>
                <a:schemeClr val="dk1"/>
              </a:buClr>
              <a:buSzPts val="1400"/>
              <a:buFont typeface="Noto Sans Symbols"/>
              <a:buChar char="❖"/>
            </a:pPr>
            <a:r>
              <a:rPr b="1" lang="en">
                <a:solidFill>
                  <a:schemeClr val="dk1"/>
                </a:solidFill>
                <a:latin typeface="Candara"/>
                <a:ea typeface="Candara"/>
                <a:cs typeface="Candara"/>
                <a:sym typeface="Candara"/>
              </a:rPr>
              <a:t>Gene-edited embryos should not be repaired like this. </a:t>
            </a:r>
            <a:r>
              <a:rPr lang="en">
                <a:solidFill>
                  <a:schemeClr val="dk1"/>
                </a:solidFill>
                <a:latin typeface="Candara"/>
                <a:ea typeface="Candara"/>
                <a:cs typeface="Candara"/>
                <a:sym typeface="Candara"/>
              </a:rPr>
              <a:t>This pathway can cause dangerous additional mutations to cells.</a:t>
            </a:r>
            <a:endParaRPr sz="800"/>
          </a:p>
          <a:p>
            <a:pPr indent="-152400" lvl="0" marL="254000" marR="0" rtl="0" algn="l">
              <a:spcBef>
                <a:spcPts val="0"/>
              </a:spcBef>
              <a:spcAft>
                <a:spcPts val="0"/>
              </a:spcAft>
              <a:buClr>
                <a:schemeClr val="dk1"/>
              </a:buClr>
              <a:buSzPts val="1700"/>
              <a:buFont typeface="Noto Sans Symbols"/>
              <a:buNone/>
            </a:pPr>
            <a:r>
              <a:t/>
            </a:r>
            <a:endParaRPr>
              <a:solidFill>
                <a:schemeClr val="dk1"/>
              </a:solidFill>
              <a:latin typeface="Candara"/>
              <a:ea typeface="Candara"/>
              <a:cs typeface="Candara"/>
              <a:sym typeface="Candara"/>
            </a:endParaRPr>
          </a:p>
          <a:p>
            <a:pPr indent="-139700" lvl="0" marL="254000" marR="0" rtl="0" algn="l">
              <a:spcBef>
                <a:spcPts val="0"/>
              </a:spcBef>
              <a:spcAft>
                <a:spcPts val="0"/>
              </a:spcAft>
              <a:buClr>
                <a:schemeClr val="dk1"/>
              </a:buClr>
              <a:buSzPts val="1800"/>
              <a:buFont typeface="Noto Sans Symbols"/>
              <a:buNone/>
            </a:pPr>
            <a:r>
              <a:t/>
            </a:r>
            <a:endParaRPr sz="1800">
              <a:solidFill>
                <a:schemeClr val="dk1"/>
              </a:solidFill>
              <a:latin typeface="Candara"/>
              <a:ea typeface="Candara"/>
              <a:cs typeface="Candara"/>
              <a:sym typeface="Candara"/>
            </a:endParaRPr>
          </a:p>
          <a:p>
            <a:pPr indent="-139700" lvl="0" marL="254000" marR="0" rtl="0" algn="l">
              <a:spcBef>
                <a:spcPts val="0"/>
              </a:spcBef>
              <a:spcAft>
                <a:spcPts val="0"/>
              </a:spcAft>
              <a:buClr>
                <a:schemeClr val="dk1"/>
              </a:buClr>
              <a:buSzPts val="1800"/>
              <a:buFont typeface="Noto Sans Symbols"/>
              <a:buNone/>
            </a:pPr>
            <a:r>
              <a:t/>
            </a:r>
            <a:endParaRPr sz="1800">
              <a:solidFill>
                <a:schemeClr val="dk1"/>
              </a:solidFill>
              <a:latin typeface="Candara"/>
              <a:ea typeface="Candara"/>
              <a:cs typeface="Candara"/>
              <a:sym typeface="Candara"/>
            </a:endParaRPr>
          </a:p>
        </p:txBody>
      </p:sp>
      <p:pic>
        <p:nvPicPr>
          <p:cNvPr id="387" name="Google Shape;387;p47"/>
          <p:cNvPicPr preferRelativeResize="0"/>
          <p:nvPr/>
        </p:nvPicPr>
        <p:blipFill rotWithShape="1">
          <a:blip r:embed="rId3">
            <a:alphaModFix/>
          </a:blip>
          <a:srcRect b="16772" l="2980" r="0" t="0"/>
          <a:stretch/>
        </p:blipFill>
        <p:spPr>
          <a:xfrm>
            <a:off x="6023136" y="2260017"/>
            <a:ext cx="2880246" cy="2166134"/>
          </a:xfrm>
          <a:prstGeom prst="rect">
            <a:avLst/>
          </a:prstGeom>
          <a:noFill/>
          <a:ln>
            <a:noFill/>
          </a:ln>
        </p:spPr>
      </p:pic>
      <p:sp>
        <p:nvSpPr>
          <p:cNvPr id="388" name="Google Shape;388;p47"/>
          <p:cNvSpPr/>
          <p:nvPr/>
        </p:nvSpPr>
        <p:spPr>
          <a:xfrm>
            <a:off x="5908861" y="1043837"/>
            <a:ext cx="2514600" cy="10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chemeClr val="dk1"/>
                </a:solidFill>
                <a:latin typeface="Candara"/>
                <a:ea typeface="Candara"/>
                <a:cs typeface="Candara"/>
                <a:sym typeface="Candara"/>
              </a:rPr>
              <a:t>Mosaicism: </a:t>
            </a:r>
            <a:r>
              <a:rPr lang="en">
                <a:solidFill>
                  <a:schemeClr val="dk1"/>
                </a:solidFill>
                <a:latin typeface="Candara"/>
                <a:ea typeface="Candara"/>
                <a:cs typeface="Candara"/>
                <a:sym typeface="Candara"/>
              </a:rPr>
              <a:t>Embryos that produce normal and abnormal cells, i.e cells have different genotypes.</a:t>
            </a:r>
            <a:endParaRPr sz="800"/>
          </a:p>
        </p:txBody>
      </p:sp>
      <p:sp>
        <p:nvSpPr>
          <p:cNvPr id="389" name="Google Shape;389;p47"/>
          <p:cNvSpPr txBox="1"/>
          <p:nvPr/>
        </p:nvSpPr>
        <p:spPr>
          <a:xfrm>
            <a:off x="6090299" y="4502011"/>
            <a:ext cx="2745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1"/>
                </a:solidFill>
                <a:latin typeface="Candara"/>
                <a:ea typeface="Candara"/>
                <a:cs typeface="Candara"/>
                <a:sym typeface="Candara"/>
              </a:rPr>
              <a:t>Oocytes: </a:t>
            </a:r>
            <a:r>
              <a:rPr lang="en" sz="1500">
                <a:solidFill>
                  <a:schemeClr val="dk1"/>
                </a:solidFill>
                <a:latin typeface="Candara"/>
                <a:ea typeface="Candara"/>
                <a:cs typeface="Candara"/>
                <a:sym typeface="Candara"/>
              </a:rPr>
              <a:t>Female germline cell for reproduction. </a:t>
            </a:r>
            <a:endParaRPr sz="900"/>
          </a:p>
        </p:txBody>
      </p:sp>
      <p:sp>
        <p:nvSpPr>
          <p:cNvPr id="390" name="Google Shape;390;p47"/>
          <p:cNvSpPr txBox="1"/>
          <p:nvPr/>
        </p:nvSpPr>
        <p:spPr>
          <a:xfrm>
            <a:off x="2921282" y="3990893"/>
            <a:ext cx="24351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1"/>
                </a:solidFill>
                <a:latin typeface="Candara"/>
                <a:ea typeface="Candara"/>
                <a:cs typeface="Candara"/>
                <a:sym typeface="Candara"/>
              </a:rPr>
              <a:t>Blastomeres: </a:t>
            </a:r>
            <a:r>
              <a:rPr lang="en" sz="1500">
                <a:solidFill>
                  <a:schemeClr val="dk1"/>
                </a:solidFill>
                <a:latin typeface="Candara"/>
                <a:ea typeface="Candara"/>
                <a:cs typeface="Candara"/>
                <a:sym typeface="Candara"/>
              </a:rPr>
              <a:t>Cells produced from zygote.</a:t>
            </a:r>
            <a:endParaRPr b="1" sz="1500">
              <a:solidFill>
                <a:schemeClr val="dk1"/>
              </a:solidFill>
              <a:latin typeface="Candara"/>
              <a:ea typeface="Candara"/>
              <a:cs typeface="Candara"/>
              <a:sym typeface="Candara"/>
            </a:endParaRPr>
          </a:p>
        </p:txBody>
      </p:sp>
      <p:sp>
        <p:nvSpPr>
          <p:cNvPr id="391" name="Google Shape;391;p47"/>
          <p:cNvSpPr txBox="1"/>
          <p:nvPr/>
        </p:nvSpPr>
        <p:spPr>
          <a:xfrm>
            <a:off x="6639339" y="2017643"/>
            <a:ext cx="1550504" cy="24237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100">
                <a:solidFill>
                  <a:schemeClr val="dk1"/>
                </a:solidFill>
                <a:latin typeface="Candara"/>
                <a:ea typeface="Candara"/>
                <a:cs typeface="Candara"/>
                <a:sym typeface="Candara"/>
              </a:rPr>
              <a:t>From Ubooks.com</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idx="1" type="body"/>
          </p:nvPr>
        </p:nvSpPr>
        <p:spPr>
          <a:xfrm>
            <a:off x="328784" y="685758"/>
            <a:ext cx="8729100" cy="976200"/>
          </a:xfrm>
          <a:prstGeom prst="rect">
            <a:avLst/>
          </a:prstGeom>
          <a:noFill/>
          <a:ln>
            <a:noFill/>
          </a:ln>
        </p:spPr>
        <p:txBody>
          <a:bodyPr anchorCtr="0" anchor="t" bIns="34275" lIns="68575" spcFirstLastPara="1" rIns="68575" wrap="square" tIns="34275">
            <a:noAutofit/>
          </a:bodyPr>
          <a:lstStyle/>
          <a:p>
            <a:pPr indent="0" lvl="0" marL="0" rtl="0" algn="ctr">
              <a:lnSpc>
                <a:spcPct val="80000"/>
              </a:lnSpc>
              <a:spcBef>
                <a:spcPts val="0"/>
              </a:spcBef>
              <a:spcAft>
                <a:spcPts val="0"/>
              </a:spcAft>
              <a:buSzPts val="2000"/>
              <a:buNone/>
            </a:pPr>
            <a:r>
              <a:rPr lang="en" sz="1700"/>
              <a:t>Experiment 1: HDR efficiency in heterozygous</a:t>
            </a:r>
            <a:r>
              <a:rPr b="1" lang="en" sz="1700"/>
              <a:t> </a:t>
            </a:r>
            <a:r>
              <a:rPr lang="en" sz="1700"/>
              <a:t>MYBPC3 ∆GAGT zygotes</a:t>
            </a:r>
            <a:endParaRPr sz="800"/>
          </a:p>
          <a:p>
            <a:pPr indent="-184150" lvl="0" marL="203200" rtl="0" algn="ctr">
              <a:lnSpc>
                <a:spcPct val="80000"/>
              </a:lnSpc>
              <a:spcBef>
                <a:spcPts val="400"/>
              </a:spcBef>
              <a:spcAft>
                <a:spcPts val="0"/>
              </a:spcAft>
              <a:buSzPts val="1700"/>
              <a:buFont typeface="Arial"/>
              <a:buChar char="•"/>
            </a:pPr>
            <a:r>
              <a:rPr lang="en" sz="1700"/>
              <a:t>Sperm carries the mutation, not the oocyte.</a:t>
            </a:r>
            <a:endParaRPr sz="800"/>
          </a:p>
          <a:p>
            <a:pPr indent="-184150" lvl="0" marL="203200" rtl="0" algn="ctr">
              <a:lnSpc>
                <a:spcPct val="80000"/>
              </a:lnSpc>
              <a:spcBef>
                <a:spcPts val="400"/>
              </a:spcBef>
              <a:spcAft>
                <a:spcPts val="0"/>
              </a:spcAft>
              <a:buSzPts val="1700"/>
              <a:buFont typeface="Arial"/>
              <a:buChar char="•"/>
            </a:pPr>
            <a:r>
              <a:rPr b="1" lang="en" sz="1700"/>
              <a:t>Gene correction in S-phase-injected human embryos</a:t>
            </a:r>
            <a:endParaRPr sz="800"/>
          </a:p>
          <a:p>
            <a:pPr indent="-76200" lvl="0" marL="203200" rtl="0" algn="ctr">
              <a:lnSpc>
                <a:spcPct val="80000"/>
              </a:lnSpc>
              <a:spcBef>
                <a:spcPts val="400"/>
              </a:spcBef>
              <a:spcAft>
                <a:spcPts val="0"/>
              </a:spcAft>
              <a:buSzPts val="2000"/>
              <a:buFont typeface="Arial"/>
              <a:buNone/>
            </a:pPr>
            <a:r>
              <a:t/>
            </a:r>
            <a:endParaRPr sz="2000"/>
          </a:p>
          <a:p>
            <a:pPr indent="0" lvl="0" marL="0" rtl="0" algn="ctr">
              <a:lnSpc>
                <a:spcPct val="80000"/>
              </a:lnSpc>
              <a:spcBef>
                <a:spcPts val="400"/>
              </a:spcBef>
              <a:spcAft>
                <a:spcPts val="0"/>
              </a:spcAft>
              <a:buSzPts val="2000"/>
              <a:buNone/>
            </a:pPr>
            <a:r>
              <a:t/>
            </a:r>
            <a:endParaRPr sz="2000"/>
          </a:p>
          <a:p>
            <a:pPr indent="0" lvl="0" marL="0" rtl="0" algn="l">
              <a:lnSpc>
                <a:spcPct val="80000"/>
              </a:lnSpc>
              <a:spcBef>
                <a:spcPts val="200"/>
              </a:spcBef>
              <a:spcAft>
                <a:spcPts val="0"/>
              </a:spcAft>
              <a:buSzPts val="1100"/>
              <a:buNone/>
            </a:pPr>
            <a:r>
              <a:t/>
            </a:r>
            <a:endParaRPr sz="1100"/>
          </a:p>
        </p:txBody>
      </p:sp>
      <p:sp>
        <p:nvSpPr>
          <p:cNvPr id="397" name="Google Shape;397;p48"/>
          <p:cNvSpPr txBox="1"/>
          <p:nvPr>
            <p:ph type="title"/>
          </p:nvPr>
        </p:nvSpPr>
        <p:spPr>
          <a:xfrm>
            <a:off x="457208" y="-75355"/>
            <a:ext cx="8229600" cy="836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2500"/>
              <a:t>Summary of Main Experiments</a:t>
            </a:r>
            <a:endParaRPr sz="2500"/>
          </a:p>
        </p:txBody>
      </p:sp>
      <p:sp>
        <p:nvSpPr>
          <p:cNvPr id="398" name="Google Shape;398;p48"/>
          <p:cNvSpPr txBox="1"/>
          <p:nvPr/>
        </p:nvSpPr>
        <p:spPr>
          <a:xfrm>
            <a:off x="588431" y="1634553"/>
            <a:ext cx="3827700" cy="3624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ndara"/>
                <a:ea typeface="Candara"/>
                <a:cs typeface="Candara"/>
                <a:sym typeface="Candara"/>
              </a:rPr>
              <a:t>- Scientists fertilized healthy donor oocytes with the sperm (from a heterozygous mutated patient) carrying the mutation. </a:t>
            </a:r>
            <a:endParaRPr sz="900"/>
          </a:p>
          <a:p>
            <a:pPr indent="0" lvl="0" marL="0" marR="0" rtl="0" algn="l">
              <a:spcBef>
                <a:spcPts val="0"/>
              </a:spcBef>
              <a:spcAft>
                <a:spcPts val="0"/>
              </a:spcAft>
              <a:buNone/>
            </a:pPr>
            <a:r>
              <a:rPr lang="en" sz="1500">
                <a:solidFill>
                  <a:schemeClr val="dk1"/>
                </a:solidFill>
                <a:latin typeface="Candara"/>
                <a:ea typeface="Candara"/>
                <a:cs typeface="Candara"/>
                <a:sym typeface="Candara"/>
              </a:rPr>
              <a:t>-After three days, the CRISPR CAS9 system was injected 54 zygotes.</a:t>
            </a:r>
            <a:endParaRPr sz="900"/>
          </a:p>
          <a:p>
            <a:pPr indent="0" lvl="0" marL="0" marR="0" rtl="0" algn="l">
              <a:spcBef>
                <a:spcPts val="0"/>
              </a:spcBef>
              <a:spcAft>
                <a:spcPts val="0"/>
              </a:spcAft>
              <a:buNone/>
            </a:pPr>
            <a:r>
              <a:rPr lang="en" sz="1500">
                <a:solidFill>
                  <a:schemeClr val="dk1"/>
                </a:solidFill>
                <a:latin typeface="Candara"/>
                <a:ea typeface="Candara"/>
                <a:cs typeface="Candara"/>
                <a:sym typeface="Candara"/>
              </a:rPr>
              <a:t>-Control Group:  Zygotes that were infected with sperm that has no CRISPR-CAS9 system.</a:t>
            </a:r>
            <a:endParaRPr sz="900"/>
          </a:p>
          <a:p>
            <a:pPr indent="0" lvl="0" marL="0" marR="0" rtl="0" algn="l">
              <a:spcBef>
                <a:spcPts val="0"/>
              </a:spcBef>
              <a:spcAft>
                <a:spcPts val="0"/>
              </a:spcAft>
              <a:buNone/>
            </a:pPr>
            <a:r>
              <a:rPr lang="en" sz="1500">
                <a:solidFill>
                  <a:schemeClr val="dk1"/>
                </a:solidFill>
                <a:latin typeface="Candara"/>
                <a:ea typeface="Candara"/>
                <a:cs typeface="Candara"/>
                <a:sym typeface="Candara"/>
              </a:rPr>
              <a:t>-36 (66.7%) were uniformly homozygous for the wild type allele, while 18 (33.3%) were uniform or mosaic heterozygous.</a:t>
            </a:r>
            <a:endParaRPr sz="900"/>
          </a:p>
          <a:p>
            <a:pPr indent="0" lvl="0" marL="0" marR="0" rtl="0" algn="l">
              <a:spcBef>
                <a:spcPts val="0"/>
              </a:spcBef>
              <a:spcAft>
                <a:spcPts val="0"/>
              </a:spcAft>
              <a:buNone/>
            </a:pPr>
            <a:r>
              <a:rPr lang="en" sz="1500">
                <a:solidFill>
                  <a:schemeClr val="dk1"/>
                </a:solidFill>
                <a:latin typeface="Candara"/>
                <a:ea typeface="Candara"/>
                <a:cs typeface="Candara"/>
                <a:sym typeface="Candara"/>
              </a:rPr>
              <a:t>-Mosaic Embryos used the NHEJ pathway to repair. </a:t>
            </a:r>
            <a:endParaRPr sz="900"/>
          </a:p>
        </p:txBody>
      </p:sp>
      <p:pic>
        <p:nvPicPr>
          <p:cNvPr id="399" name="Google Shape;399;p48"/>
          <p:cNvPicPr preferRelativeResize="0"/>
          <p:nvPr/>
        </p:nvPicPr>
        <p:blipFill rotWithShape="1">
          <a:blip r:embed="rId3">
            <a:alphaModFix/>
          </a:blip>
          <a:srcRect b="0" l="0" r="0" t="0"/>
          <a:stretch/>
        </p:blipFill>
        <p:spPr>
          <a:xfrm>
            <a:off x="4860236" y="1772241"/>
            <a:ext cx="3329609" cy="2775485"/>
          </a:xfrm>
          <a:prstGeom prst="rect">
            <a:avLst/>
          </a:prstGeom>
          <a:noFill/>
          <a:ln>
            <a:noFill/>
          </a:ln>
        </p:spPr>
      </p:pic>
      <p:sp>
        <p:nvSpPr>
          <p:cNvPr id="400" name="Google Shape;400;p48"/>
          <p:cNvSpPr txBox="1"/>
          <p:nvPr/>
        </p:nvSpPr>
        <p:spPr>
          <a:xfrm>
            <a:off x="5984462" y="4547725"/>
            <a:ext cx="2295939"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ndara"/>
                <a:ea typeface="Candara"/>
                <a:cs typeface="Candara"/>
                <a:sym typeface="Candara"/>
              </a:rPr>
              <a:t>Schematic Representation of Experiment from Results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457200" y="-4"/>
            <a:ext cx="8229600" cy="939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Results &amp; Problems of First Experiment</a:t>
            </a:r>
            <a:endParaRPr sz="3500"/>
          </a:p>
        </p:txBody>
      </p:sp>
      <p:pic>
        <p:nvPicPr>
          <p:cNvPr id="406" name="Google Shape;406;p49"/>
          <p:cNvPicPr preferRelativeResize="0"/>
          <p:nvPr>
            <p:ph idx="1" type="body"/>
          </p:nvPr>
        </p:nvPicPr>
        <p:blipFill rotWithShape="1">
          <a:blip r:embed="rId3">
            <a:alphaModFix/>
          </a:blip>
          <a:srcRect b="38226" l="73060" r="0" t="33493"/>
          <a:stretch/>
        </p:blipFill>
        <p:spPr>
          <a:xfrm>
            <a:off x="3553944" y="898588"/>
            <a:ext cx="1822021" cy="1974401"/>
          </a:xfrm>
          <a:prstGeom prst="rect">
            <a:avLst/>
          </a:prstGeom>
          <a:noFill/>
          <a:ln>
            <a:noFill/>
          </a:ln>
        </p:spPr>
      </p:pic>
      <p:pic>
        <p:nvPicPr>
          <p:cNvPr id="407" name="Google Shape;407;p49"/>
          <p:cNvPicPr preferRelativeResize="0"/>
          <p:nvPr/>
        </p:nvPicPr>
        <p:blipFill rotWithShape="1">
          <a:blip r:embed="rId3">
            <a:alphaModFix/>
          </a:blip>
          <a:srcRect b="69263" l="0" r="49226" t="0"/>
          <a:stretch/>
        </p:blipFill>
        <p:spPr>
          <a:xfrm>
            <a:off x="457200" y="898588"/>
            <a:ext cx="2960911" cy="1974401"/>
          </a:xfrm>
          <a:prstGeom prst="rect">
            <a:avLst/>
          </a:prstGeom>
          <a:noFill/>
          <a:ln>
            <a:noFill/>
          </a:ln>
        </p:spPr>
      </p:pic>
      <p:sp>
        <p:nvSpPr>
          <p:cNvPr id="408" name="Google Shape;408;p49"/>
          <p:cNvSpPr txBox="1"/>
          <p:nvPr/>
        </p:nvSpPr>
        <p:spPr>
          <a:xfrm>
            <a:off x="536713" y="2991968"/>
            <a:ext cx="4512365"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66.7% embryos were successfully gene-corrected. 63.6% of the blastomeres produced used HDR pathway to repair itself.</a:t>
            </a:r>
            <a:endParaRPr sz="1100"/>
          </a:p>
        </p:txBody>
      </p:sp>
      <p:sp>
        <p:nvSpPr>
          <p:cNvPr id="409" name="Google Shape;409;p49"/>
          <p:cNvSpPr txBox="1"/>
          <p:nvPr/>
        </p:nvSpPr>
        <p:spPr>
          <a:xfrm>
            <a:off x="457200" y="3803444"/>
            <a:ext cx="4512365"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*When using HDR, the zygotes used maternal allele as template, not the exogenous material provided by CRISPR.  An evolutionary defense mechanism? Very rare in gene-editing normal adult cells.</a:t>
            </a:r>
            <a:endParaRPr sz="1100"/>
          </a:p>
        </p:txBody>
      </p:sp>
      <p:sp>
        <p:nvSpPr>
          <p:cNvPr id="410" name="Google Shape;410;p49"/>
          <p:cNvSpPr txBox="1"/>
          <p:nvPr/>
        </p:nvSpPr>
        <p:spPr>
          <a:xfrm>
            <a:off x="5511814" y="810988"/>
            <a:ext cx="3190500" cy="40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Issues:</a:t>
            </a:r>
            <a:endParaRPr sz="1100"/>
          </a:p>
          <a:p>
            <a:pPr indent="-215900" lvl="0" marL="215900" marR="0" rtl="0" algn="l">
              <a:spcBef>
                <a:spcPts val="0"/>
              </a:spcBef>
              <a:spcAft>
                <a:spcPts val="0"/>
              </a:spcAft>
              <a:buClr>
                <a:schemeClr val="dk1"/>
              </a:buClr>
              <a:buSzPts val="1400"/>
              <a:buFont typeface="Noto Sans Symbols"/>
              <a:buChar char="❖"/>
            </a:pPr>
            <a:r>
              <a:rPr lang="en" sz="1400">
                <a:solidFill>
                  <a:schemeClr val="dk1"/>
                </a:solidFill>
                <a:latin typeface="Candara"/>
                <a:ea typeface="Candara"/>
                <a:cs typeface="Candara"/>
                <a:sym typeface="Candara"/>
              </a:rPr>
              <a:t>Mosaicism of human embryos is unacceptable for clinical applications.</a:t>
            </a:r>
            <a:endParaRPr sz="1100"/>
          </a:p>
          <a:p>
            <a:pPr indent="-215900" lvl="0" marL="215900" marR="0" rtl="0" algn="l">
              <a:spcBef>
                <a:spcPts val="0"/>
              </a:spcBef>
              <a:spcAft>
                <a:spcPts val="0"/>
              </a:spcAft>
              <a:buClr>
                <a:schemeClr val="dk1"/>
              </a:buClr>
              <a:buSzPts val="1400"/>
              <a:buFont typeface="Noto Sans Symbols"/>
              <a:buChar char="❖"/>
            </a:pPr>
            <a:r>
              <a:rPr lang="en" sz="1400">
                <a:solidFill>
                  <a:schemeClr val="dk1"/>
                </a:solidFill>
                <a:latin typeface="Candara"/>
                <a:ea typeface="Candara"/>
                <a:cs typeface="Candara"/>
                <a:sym typeface="Candara"/>
              </a:rPr>
              <a:t>Scientist’s Explanations:</a:t>
            </a:r>
            <a:endParaRPr sz="1100"/>
          </a:p>
          <a:p>
            <a:pPr indent="-254000" lvl="0" marL="254000" marR="0" rtl="0" algn="l">
              <a:spcBef>
                <a:spcPts val="0"/>
              </a:spcBef>
              <a:spcAft>
                <a:spcPts val="0"/>
              </a:spcAft>
              <a:buClr>
                <a:schemeClr val="dk1"/>
              </a:buClr>
              <a:buSzPts val="1400"/>
              <a:buFont typeface="Candara"/>
              <a:buAutoNum type="arabicParenR"/>
            </a:pPr>
            <a:r>
              <a:rPr lang="en" sz="1400">
                <a:solidFill>
                  <a:schemeClr val="dk1"/>
                </a:solidFill>
                <a:latin typeface="Candara"/>
                <a:ea typeface="Candara"/>
                <a:cs typeface="Candara"/>
                <a:sym typeface="Candara"/>
              </a:rPr>
              <a:t>at the time of injection, a zygote had completed the S-phase of the cell cycle with DNA replication and already produced two mutant alleles</a:t>
            </a:r>
            <a:endParaRPr sz="1100"/>
          </a:p>
          <a:p>
            <a:pPr indent="-254000" lvl="0" marL="254000" marR="0" rtl="0" algn="l">
              <a:spcBef>
                <a:spcPts val="0"/>
              </a:spcBef>
              <a:spcAft>
                <a:spcPts val="0"/>
              </a:spcAft>
              <a:buClr>
                <a:schemeClr val="dk1"/>
              </a:buClr>
              <a:buSzPts val="1400"/>
              <a:buFont typeface="Candara"/>
              <a:buAutoNum type="arabicParenR"/>
            </a:pPr>
            <a:r>
              <a:rPr lang="en" sz="1400">
                <a:solidFill>
                  <a:schemeClr val="dk1"/>
                </a:solidFill>
                <a:latin typeface="Candara"/>
                <a:ea typeface="Candara"/>
                <a:cs typeface="Candara"/>
                <a:sym typeface="Candara"/>
              </a:rPr>
              <a:t> CRISPR–Cas9 remained active, continuing to target after zygotic division.</a:t>
            </a:r>
            <a:endParaRPr sz="1100"/>
          </a:p>
          <a:p>
            <a:pPr indent="-165100" lvl="0" marL="254000" marR="0" rtl="0" algn="l">
              <a:spcBef>
                <a:spcPts val="0"/>
              </a:spcBef>
              <a:spcAft>
                <a:spcPts val="0"/>
              </a:spcAft>
              <a:buClr>
                <a:schemeClr val="dk1"/>
              </a:buClr>
              <a:buSzPts val="1400"/>
              <a:buFont typeface="Candara"/>
              <a:buNone/>
            </a:pPr>
            <a:r>
              <a:t/>
            </a:r>
            <a:endParaRPr sz="1400">
              <a:solidFill>
                <a:schemeClr val="dk1"/>
              </a:solidFill>
              <a:latin typeface="Candara"/>
              <a:ea typeface="Candara"/>
              <a:cs typeface="Candara"/>
              <a:sym typeface="Candara"/>
            </a:endParaRPr>
          </a:p>
          <a:p>
            <a:pPr indent="-215900" lvl="0" marL="215900" marR="0" rtl="0" algn="l">
              <a:spcBef>
                <a:spcPts val="0"/>
              </a:spcBef>
              <a:spcAft>
                <a:spcPts val="0"/>
              </a:spcAft>
              <a:buClr>
                <a:schemeClr val="dk1"/>
              </a:buClr>
              <a:buSzPts val="1400"/>
              <a:buFont typeface="Noto Sans Symbols"/>
              <a:buChar char="❖"/>
            </a:pPr>
            <a:r>
              <a:rPr b="1" lang="en" sz="1400">
                <a:solidFill>
                  <a:schemeClr val="dk1"/>
                </a:solidFill>
                <a:latin typeface="Candara"/>
                <a:ea typeface="Candara"/>
                <a:cs typeface="Candara"/>
                <a:sym typeface="Candara"/>
              </a:rPr>
              <a:t>Solution: CRISPR–Cas9 co-injected with sperm into the M-phase oocyte during fertilization by intracytoplasmic sperm injection (ICSI).</a:t>
            </a:r>
            <a:endParaRPr sz="1100"/>
          </a:p>
          <a:p>
            <a:pPr indent="-215900" lvl="0" marL="215900" marR="0" rtl="0" algn="l">
              <a:spcBef>
                <a:spcPts val="0"/>
              </a:spcBef>
              <a:spcAft>
                <a:spcPts val="0"/>
              </a:spcAft>
              <a:buClr>
                <a:schemeClr val="dk1"/>
              </a:buClr>
              <a:buSzPts val="1400"/>
              <a:buFont typeface="Noto Sans Symbols"/>
              <a:buChar char="❖"/>
            </a:pPr>
            <a:r>
              <a:rPr b="1" lang="en" sz="1400">
                <a:solidFill>
                  <a:schemeClr val="dk1"/>
                </a:solidFill>
                <a:latin typeface="Candara"/>
                <a:ea typeface="Candara"/>
                <a:cs typeface="Candara"/>
                <a:sym typeface="Candara"/>
              </a:rPr>
              <a:t>Genome editing occurs when sperm has single mutant copy- no mosaicism.</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idx="1" type="body"/>
          </p:nvPr>
        </p:nvSpPr>
        <p:spPr>
          <a:xfrm>
            <a:off x="872069" y="1789043"/>
            <a:ext cx="3332184" cy="2805579"/>
          </a:xfrm>
          <a:prstGeom prst="rect">
            <a:avLst/>
          </a:prstGeom>
          <a:noFill/>
          <a:ln>
            <a:noFill/>
          </a:ln>
        </p:spPr>
        <p:txBody>
          <a:bodyPr anchorCtr="0" anchor="t" bIns="34275" lIns="68575" spcFirstLastPara="1" rIns="68575" wrap="square" tIns="34275">
            <a:noAutofit/>
          </a:bodyPr>
          <a:lstStyle/>
          <a:p>
            <a:pPr indent="-196850" lvl="0" marL="203200" rtl="0" algn="l">
              <a:spcBef>
                <a:spcPts val="0"/>
              </a:spcBef>
              <a:spcAft>
                <a:spcPts val="0"/>
              </a:spcAft>
              <a:buSzPts val="1500"/>
              <a:buChar char="*"/>
            </a:pPr>
            <a:r>
              <a:rPr lang="en" sz="1500"/>
              <a:t>  </a:t>
            </a:r>
            <a:r>
              <a:rPr b="1" lang="en" sz="1500"/>
              <a:t>CRISPR–Cas9 was co-injected with sperm into the oocyte </a:t>
            </a:r>
            <a:r>
              <a:rPr lang="en" sz="1500"/>
              <a:t>during fertilization by intracytoplasmic sperm injection (ICSI)</a:t>
            </a:r>
            <a:endParaRPr sz="1100"/>
          </a:p>
          <a:p>
            <a:pPr indent="-196850" lvl="0" marL="203200" rtl="0" algn="l">
              <a:spcBef>
                <a:spcPts val="300"/>
              </a:spcBef>
              <a:spcAft>
                <a:spcPts val="0"/>
              </a:spcAft>
              <a:buSzPts val="1500"/>
              <a:buChar char="*"/>
            </a:pPr>
            <a:r>
              <a:rPr lang="en" sz="1500"/>
              <a:t>Genome editing occurs when there is one copy of mutant allele. This reduces mosaicism, and the extended time in the zygote reduces CRISPR to edit during DNA replication.</a:t>
            </a:r>
            <a:endParaRPr sz="1100"/>
          </a:p>
        </p:txBody>
      </p:sp>
      <p:sp>
        <p:nvSpPr>
          <p:cNvPr id="416" name="Google Shape;416;p50"/>
          <p:cNvSpPr txBox="1"/>
          <p:nvPr>
            <p:ph type="title"/>
          </p:nvPr>
        </p:nvSpPr>
        <p:spPr>
          <a:xfrm>
            <a:off x="486834" y="-49994"/>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2500"/>
              <a:t>Summary of Experiment</a:t>
            </a:r>
            <a:endParaRPr sz="2500"/>
          </a:p>
        </p:txBody>
      </p:sp>
      <p:sp>
        <p:nvSpPr>
          <p:cNvPr id="417" name="Google Shape;417;p50"/>
          <p:cNvSpPr txBox="1"/>
          <p:nvPr/>
        </p:nvSpPr>
        <p:spPr>
          <a:xfrm>
            <a:off x="1114471" y="621758"/>
            <a:ext cx="6728791" cy="101104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rgbClr val="073E87"/>
                </a:solidFill>
                <a:latin typeface="Candara"/>
                <a:ea typeface="Candara"/>
                <a:cs typeface="Candara"/>
                <a:sym typeface="Candara"/>
              </a:rPr>
              <a:t>Experiment 2: Targeting Gametes Eliminates Mosaicism</a:t>
            </a:r>
            <a:endParaRPr sz="1100"/>
          </a:p>
          <a:p>
            <a:pPr indent="-254000" lvl="0" marL="254000" marR="0" rtl="0" algn="ctr">
              <a:spcBef>
                <a:spcPts val="400"/>
              </a:spcBef>
              <a:spcAft>
                <a:spcPts val="0"/>
              </a:spcAft>
              <a:buClr>
                <a:srgbClr val="31B6FD"/>
              </a:buClr>
              <a:buSzPts val="1800"/>
              <a:buFont typeface="Arial"/>
              <a:buChar char="•"/>
            </a:pPr>
            <a:r>
              <a:rPr lang="en" sz="1800">
                <a:solidFill>
                  <a:srgbClr val="073E87"/>
                </a:solidFill>
                <a:latin typeface="Candara"/>
                <a:ea typeface="Candara"/>
                <a:cs typeface="Candara"/>
                <a:sym typeface="Candara"/>
              </a:rPr>
              <a:t>Sperm carries the mutation, not the oocyte.</a:t>
            </a:r>
            <a:endParaRPr sz="1100"/>
          </a:p>
          <a:p>
            <a:pPr indent="-254000" lvl="0" marL="254000" marR="0" rtl="0" algn="ctr">
              <a:spcBef>
                <a:spcPts val="400"/>
              </a:spcBef>
              <a:spcAft>
                <a:spcPts val="0"/>
              </a:spcAft>
              <a:buClr>
                <a:srgbClr val="31B6FD"/>
              </a:buClr>
              <a:buSzPts val="1800"/>
              <a:buFont typeface="Arial"/>
              <a:buChar char="•"/>
            </a:pPr>
            <a:r>
              <a:rPr b="1" lang="en" sz="1800">
                <a:solidFill>
                  <a:srgbClr val="073E87"/>
                </a:solidFill>
                <a:latin typeface="Candara"/>
                <a:ea typeface="Candara"/>
                <a:cs typeface="Candara"/>
                <a:sym typeface="Candara"/>
              </a:rPr>
              <a:t>Gene correction in M-phase-injected human embryos</a:t>
            </a:r>
            <a:endParaRPr sz="1100"/>
          </a:p>
        </p:txBody>
      </p:sp>
      <p:sp>
        <p:nvSpPr>
          <p:cNvPr id="418" name="Google Shape;418;p50"/>
          <p:cNvSpPr txBox="1"/>
          <p:nvPr/>
        </p:nvSpPr>
        <p:spPr>
          <a:xfrm>
            <a:off x="5754757" y="1918252"/>
            <a:ext cx="2822713"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Results:</a:t>
            </a:r>
            <a:endParaRPr sz="1100"/>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pic>
        <p:nvPicPr>
          <p:cNvPr id="419" name="Google Shape;419;p50"/>
          <p:cNvPicPr preferRelativeResize="0"/>
          <p:nvPr/>
        </p:nvPicPr>
        <p:blipFill rotWithShape="1">
          <a:blip r:embed="rId3">
            <a:alphaModFix/>
          </a:blip>
          <a:srcRect b="44949" l="0" r="0" t="0"/>
          <a:stretch/>
        </p:blipFill>
        <p:spPr>
          <a:xfrm>
            <a:off x="4250531" y="1789043"/>
            <a:ext cx="4893469" cy="2144066"/>
          </a:xfrm>
          <a:prstGeom prst="rect">
            <a:avLst/>
          </a:prstGeom>
          <a:noFill/>
          <a:ln>
            <a:noFill/>
          </a:ln>
        </p:spPr>
      </p:pic>
      <p:sp>
        <p:nvSpPr>
          <p:cNvPr id="420" name="Google Shape;420;p50"/>
          <p:cNvSpPr txBox="1"/>
          <p:nvPr/>
        </p:nvSpPr>
        <p:spPr>
          <a:xfrm>
            <a:off x="5539971" y="4036993"/>
            <a:ext cx="2584174"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andara"/>
                <a:ea typeface="Candara"/>
                <a:cs typeface="Candara"/>
                <a:sym typeface="Candara"/>
              </a:rPr>
              <a:t>Difference between the two Experimental Designs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Results of Second Experiment</a:t>
            </a:r>
            <a:endParaRPr sz="3500"/>
          </a:p>
        </p:txBody>
      </p:sp>
      <p:pic>
        <p:nvPicPr>
          <p:cNvPr id="426" name="Google Shape;426;p51"/>
          <p:cNvPicPr preferRelativeResize="0"/>
          <p:nvPr>
            <p:ph idx="1" type="body"/>
          </p:nvPr>
        </p:nvPicPr>
        <p:blipFill rotWithShape="1">
          <a:blip r:embed="rId3">
            <a:alphaModFix/>
          </a:blip>
          <a:srcRect b="8450" l="0" r="81157" t="57383"/>
          <a:stretch/>
        </p:blipFill>
        <p:spPr>
          <a:xfrm>
            <a:off x="5203135" y="1193292"/>
            <a:ext cx="2176669" cy="2864005"/>
          </a:xfrm>
          <a:prstGeom prst="rect">
            <a:avLst/>
          </a:prstGeom>
          <a:noFill/>
          <a:ln>
            <a:noFill/>
          </a:ln>
        </p:spPr>
      </p:pic>
      <p:sp>
        <p:nvSpPr>
          <p:cNvPr id="427" name="Google Shape;427;p51"/>
          <p:cNvSpPr txBox="1"/>
          <p:nvPr/>
        </p:nvSpPr>
        <p:spPr>
          <a:xfrm>
            <a:off x="644511" y="1702808"/>
            <a:ext cx="4214100" cy="23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700">
                <a:solidFill>
                  <a:schemeClr val="dk1"/>
                </a:solidFill>
                <a:latin typeface="Candara"/>
                <a:ea typeface="Candara"/>
                <a:cs typeface="Candara"/>
                <a:sym typeface="Candara"/>
              </a:rPr>
              <a:t>-27.6% of blastomeres were uniformly heterozygous, carrying an intact wild-type maternal allele with a NHEJ-repaired mutant paternal allele. </a:t>
            </a:r>
            <a:endParaRPr sz="1100"/>
          </a:p>
          <a:p>
            <a:pPr indent="0" lvl="0" marL="0" marR="0" rtl="0" algn="l">
              <a:spcBef>
                <a:spcPts val="0"/>
              </a:spcBef>
              <a:spcAft>
                <a:spcPts val="0"/>
              </a:spcAft>
              <a:buNone/>
            </a:pPr>
            <a:r>
              <a:rPr lang="en" sz="1700">
                <a:solidFill>
                  <a:schemeClr val="dk1"/>
                </a:solidFill>
                <a:latin typeface="Candara"/>
                <a:ea typeface="Candara"/>
                <a:cs typeface="Candara"/>
                <a:sym typeface="Candara"/>
              </a:rPr>
              <a:t>-72.4% were homozygous wild type, compared to the zygotes infected with CRISPR, only 66.7% were uniformly homozygous.</a:t>
            </a:r>
            <a:endParaRPr sz="1100"/>
          </a:p>
          <a:p>
            <a:pPr indent="0" lvl="0" marL="0" marR="0" rtl="0" algn="l">
              <a:spcBef>
                <a:spcPts val="0"/>
              </a:spcBef>
              <a:spcAft>
                <a:spcPts val="0"/>
              </a:spcAft>
              <a:buNone/>
            </a:pPr>
            <a:r>
              <a:rPr lang="en" sz="1700">
                <a:solidFill>
                  <a:schemeClr val="dk1"/>
                </a:solidFill>
                <a:latin typeface="Candara"/>
                <a:ea typeface="Candara"/>
                <a:cs typeface="Candara"/>
                <a:sym typeface="Candara"/>
              </a:rPr>
              <a:t>-No mosaicism occurred!</a:t>
            </a:r>
            <a:endParaRPr sz="1100"/>
          </a:p>
          <a:p>
            <a:pPr indent="0" lvl="0" marL="0" marR="0" rtl="0" algn="l">
              <a:spcBef>
                <a:spcPts val="0"/>
              </a:spcBef>
              <a:spcAft>
                <a:spcPts val="0"/>
              </a:spcAft>
              <a:buNone/>
            </a:pPr>
            <a:r>
              <a:rPr lang="en" sz="1700">
                <a:solidFill>
                  <a:schemeClr val="dk1"/>
                </a:solidFill>
                <a:latin typeface="Candara"/>
                <a:ea typeface="Candara"/>
                <a:cs typeface="Candara"/>
                <a:sym typeface="Candara"/>
              </a:rPr>
              <a:t>-Embryos successfully gene-corrected.</a:t>
            </a:r>
            <a:endParaRPr sz="1100"/>
          </a:p>
        </p:txBody>
      </p:sp>
      <p:sp>
        <p:nvSpPr>
          <p:cNvPr id="428" name="Google Shape;428;p51"/>
          <p:cNvSpPr txBox="1"/>
          <p:nvPr/>
        </p:nvSpPr>
        <p:spPr>
          <a:xfrm>
            <a:off x="5357191" y="4234070"/>
            <a:ext cx="202261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ndara"/>
                <a:ea typeface="Candara"/>
                <a:cs typeface="Candara"/>
                <a:sym typeface="Candara"/>
              </a:rPr>
              <a:t>From Results of Experiment</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2" title="Cientￃﾭficos descubren el mￃﾩtodo para borrar enfermedades genￃﾩticas de embriones humanos"/>
          <p:cNvPicPr preferRelativeResize="0"/>
          <p:nvPr>
            <p:ph idx="1" type="body"/>
          </p:nvPr>
        </p:nvPicPr>
        <p:blipFill rotWithShape="1">
          <a:blip r:embed="rId3">
            <a:alphaModFix/>
          </a:blip>
          <a:srcRect b="0" l="0" r="0" t="0"/>
          <a:stretch/>
        </p:blipFill>
        <p:spPr>
          <a:xfrm>
            <a:off x="2358408" y="1193292"/>
            <a:ext cx="4427184" cy="3320389"/>
          </a:xfrm>
          <a:prstGeom prst="rect">
            <a:avLst/>
          </a:prstGeom>
          <a:noFill/>
          <a:ln>
            <a:noFill/>
          </a:ln>
        </p:spPr>
      </p:pic>
      <p:sp>
        <p:nvSpPr>
          <p:cNvPr id="434" name="Google Shape;434;p52"/>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FFFFFF"/>
              </a:buClr>
              <a:buSzPts val="3100"/>
              <a:buFont typeface="Candara"/>
              <a:buNone/>
            </a:pPr>
            <a:r>
              <a:rPr lang="en" sz="3100"/>
              <a:t>Video of the CRISPR/Cas9 injection into human oocytes and zygotes</a:t>
            </a:r>
            <a:endParaRPr sz="1100"/>
          </a:p>
        </p:txBody>
      </p:sp>
      <p:sp>
        <p:nvSpPr>
          <p:cNvPr id="435" name="Google Shape;435;p52"/>
          <p:cNvSpPr txBox="1"/>
          <p:nvPr/>
        </p:nvSpPr>
        <p:spPr>
          <a:xfrm>
            <a:off x="2010905" y="4750270"/>
            <a:ext cx="5411815"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ndara"/>
                <a:ea typeface="Candara"/>
                <a:cs typeface="Candara"/>
                <a:sym typeface="Candara"/>
                <a:hlinkClick r:id="rId4"/>
              </a:rPr>
              <a:t>https://www.youtube.com/watch?v=lZyqUeEHECY&amp;feature=emb_title</a:t>
            </a:r>
            <a:endParaRPr sz="1400">
              <a:solidFill>
                <a:schemeClr val="dk1"/>
              </a:solidFill>
              <a:latin typeface="Candara"/>
              <a:ea typeface="Candara"/>
              <a:cs typeface="Candara"/>
              <a:sym typeface="Candara"/>
            </a:endParaRPr>
          </a:p>
          <a:p>
            <a:pPr indent="0" lvl="0" marL="0" marR="0" rtl="0" algn="l">
              <a:spcBef>
                <a:spcPts val="0"/>
              </a:spcBef>
              <a:spcAft>
                <a:spcPts val="0"/>
              </a:spcAft>
              <a:buNone/>
            </a:pPr>
            <a:r>
              <a:t/>
            </a:r>
            <a:endParaRPr sz="1400">
              <a:solidFill>
                <a:schemeClr val="dk1"/>
              </a:solidFill>
              <a:latin typeface="Candara"/>
              <a:ea typeface="Candara"/>
              <a:cs typeface="Candara"/>
              <a:sym typeface="Candar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Discussion &amp; Evaluation of Experiment</a:t>
            </a:r>
            <a:endParaRPr sz="3500"/>
          </a:p>
        </p:txBody>
      </p:sp>
      <p:sp>
        <p:nvSpPr>
          <p:cNvPr id="441" name="Google Shape;441;p53"/>
          <p:cNvSpPr txBox="1"/>
          <p:nvPr>
            <p:ph idx="1" type="body"/>
          </p:nvPr>
        </p:nvSpPr>
        <p:spPr>
          <a:xfrm>
            <a:off x="457200" y="1500799"/>
            <a:ext cx="3638400" cy="3468600"/>
          </a:xfrm>
          <a:prstGeom prst="rect">
            <a:avLst/>
          </a:prstGeom>
          <a:noFill/>
          <a:ln>
            <a:noFill/>
          </a:ln>
        </p:spPr>
        <p:txBody>
          <a:bodyPr anchorCtr="0" anchor="t" bIns="34275" lIns="68575" spcFirstLastPara="1" rIns="68575" wrap="square" tIns="34275">
            <a:noAutofit/>
          </a:bodyPr>
          <a:lstStyle/>
          <a:p>
            <a:pPr indent="-190500" lvl="0" marL="203200" rtl="0" algn="l">
              <a:lnSpc>
                <a:spcPct val="90000"/>
              </a:lnSpc>
              <a:spcBef>
                <a:spcPts val="0"/>
              </a:spcBef>
              <a:spcAft>
                <a:spcPts val="0"/>
              </a:spcAft>
              <a:buSzPts val="1400"/>
              <a:buChar char="*"/>
            </a:pPr>
            <a:r>
              <a:rPr lang="en" sz="1400"/>
              <a:t>Experiment shows that preimplantation genetic diagnosis (PGD), the genetic profiling of embryos prior to implantation  may be a viable options for heterozygous couples at risk of producing affected offspring.</a:t>
            </a:r>
            <a:endParaRPr sz="1000"/>
          </a:p>
          <a:p>
            <a:pPr indent="-190500" lvl="0" marL="203200" rtl="0" algn="l">
              <a:lnSpc>
                <a:spcPct val="90000"/>
              </a:lnSpc>
              <a:spcBef>
                <a:spcPts val="300"/>
              </a:spcBef>
              <a:spcAft>
                <a:spcPts val="0"/>
              </a:spcAft>
              <a:buSzPts val="1400"/>
              <a:buChar char="*"/>
            </a:pPr>
            <a:r>
              <a:rPr lang="en" sz="1400"/>
              <a:t>Before, 50% of embryos would carrying mutations (because it is a heterozygous mutation). With PGD, one can save large amounts of embryo for birth.</a:t>
            </a:r>
            <a:endParaRPr sz="1000"/>
          </a:p>
          <a:p>
            <a:pPr indent="-190500" lvl="0" marL="203200" rtl="0" algn="l">
              <a:lnSpc>
                <a:spcPct val="90000"/>
              </a:lnSpc>
              <a:spcBef>
                <a:spcPts val="300"/>
              </a:spcBef>
              <a:spcAft>
                <a:spcPts val="0"/>
              </a:spcAft>
              <a:buSzPts val="1400"/>
              <a:buChar char="*"/>
            </a:pPr>
            <a:r>
              <a:rPr lang="en" sz="1400"/>
              <a:t>For HDR repair, cells used maternal allele as template not the exogenous material from CRISPR. Repair systems different from adult cells, and may be because of evolutionary defense mechanism. </a:t>
            </a:r>
            <a:endParaRPr sz="1000"/>
          </a:p>
          <a:p>
            <a:pPr indent="-190500" lvl="0" marL="203200" rtl="0" algn="l">
              <a:lnSpc>
                <a:spcPct val="90000"/>
              </a:lnSpc>
              <a:spcBef>
                <a:spcPts val="300"/>
              </a:spcBef>
              <a:spcAft>
                <a:spcPts val="0"/>
              </a:spcAft>
              <a:buSzPts val="1400"/>
              <a:buChar char="*"/>
            </a:pPr>
            <a:r>
              <a:rPr lang="en" sz="1400"/>
              <a:t>This experiment can be a model for future genetic-editing on humans.</a:t>
            </a:r>
            <a:endParaRPr sz="1000"/>
          </a:p>
        </p:txBody>
      </p:sp>
      <p:pic>
        <p:nvPicPr>
          <p:cNvPr id="442" name="Google Shape;442;p53"/>
          <p:cNvPicPr preferRelativeResize="0"/>
          <p:nvPr/>
        </p:nvPicPr>
        <p:blipFill rotWithShape="1">
          <a:blip r:embed="rId3">
            <a:alphaModFix/>
          </a:blip>
          <a:srcRect b="0" l="0" r="0" t="0"/>
          <a:stretch/>
        </p:blipFill>
        <p:spPr>
          <a:xfrm>
            <a:off x="4572000" y="1500806"/>
            <a:ext cx="4073465" cy="3024478"/>
          </a:xfrm>
          <a:prstGeom prst="rect">
            <a:avLst/>
          </a:prstGeom>
          <a:noFill/>
          <a:ln>
            <a:noFill/>
          </a:ln>
        </p:spPr>
      </p:pic>
      <p:sp>
        <p:nvSpPr>
          <p:cNvPr id="443" name="Google Shape;443;p53"/>
          <p:cNvSpPr txBox="1"/>
          <p:nvPr/>
        </p:nvSpPr>
        <p:spPr>
          <a:xfrm>
            <a:off x="5973417" y="4653003"/>
            <a:ext cx="2126974" cy="24237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100">
                <a:solidFill>
                  <a:schemeClr val="dk1"/>
                </a:solidFill>
                <a:latin typeface="Candara"/>
                <a:ea typeface="Candara"/>
                <a:cs typeface="Candara"/>
                <a:sym typeface="Candara"/>
              </a:rPr>
              <a:t>From dynamicfertility.com</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Critique &amp; Issues </a:t>
            </a:r>
            <a:endParaRPr sz="3500"/>
          </a:p>
        </p:txBody>
      </p:sp>
      <p:sp>
        <p:nvSpPr>
          <p:cNvPr id="449" name="Google Shape;449;p54"/>
          <p:cNvSpPr txBox="1"/>
          <p:nvPr>
            <p:ph idx="1" type="body"/>
          </p:nvPr>
        </p:nvSpPr>
        <p:spPr>
          <a:xfrm>
            <a:off x="174432" y="1346078"/>
            <a:ext cx="4512300" cy="3491700"/>
          </a:xfrm>
          <a:prstGeom prst="rect">
            <a:avLst/>
          </a:prstGeom>
          <a:noFill/>
          <a:ln>
            <a:noFill/>
          </a:ln>
        </p:spPr>
        <p:txBody>
          <a:bodyPr anchorCtr="0" anchor="t" bIns="34275" lIns="68575" spcFirstLastPara="1" rIns="68575" wrap="square" tIns="34275">
            <a:noAutofit/>
          </a:bodyPr>
          <a:lstStyle/>
          <a:p>
            <a:pPr indent="-184150" lvl="0" marL="203200" rtl="0" algn="l">
              <a:spcBef>
                <a:spcPts val="0"/>
              </a:spcBef>
              <a:spcAft>
                <a:spcPts val="0"/>
              </a:spcAft>
              <a:buSzPts val="1500"/>
              <a:buChar char="*"/>
            </a:pPr>
            <a:r>
              <a:rPr lang="en" sz="1500"/>
              <a:t>Despite remarkable targeting and high HDR efficacy, some CRISPR–Cas9-treated human embryos demonstrated NHEJ mutations in experimentation which cannot be used on the human germline, as it can cause unwanted gene mutations. </a:t>
            </a:r>
            <a:endParaRPr sz="1500"/>
          </a:p>
          <a:p>
            <a:pPr indent="-184150" lvl="0" marL="203200" rtl="0" algn="l">
              <a:spcBef>
                <a:spcPts val="400"/>
              </a:spcBef>
              <a:spcAft>
                <a:spcPts val="0"/>
              </a:spcAft>
              <a:buSzPts val="1500"/>
              <a:buChar char="*"/>
            </a:pPr>
            <a:r>
              <a:rPr lang="en" sz="1500"/>
              <a:t>Applicability of method to other heterozygous mutations; it is not a universal gene-correcting method, and has only targeted one gene mutation.</a:t>
            </a:r>
            <a:endParaRPr sz="1500"/>
          </a:p>
          <a:p>
            <a:pPr indent="-88900" lvl="0" marL="203200" rtl="0" algn="l">
              <a:spcBef>
                <a:spcPts val="400"/>
              </a:spcBef>
              <a:spcAft>
                <a:spcPts val="0"/>
              </a:spcAft>
              <a:buSzPts val="1800"/>
              <a:buNone/>
            </a:pPr>
            <a:r>
              <a:t/>
            </a:r>
            <a:endParaRPr sz="1100"/>
          </a:p>
        </p:txBody>
      </p:sp>
      <p:sp>
        <p:nvSpPr>
          <p:cNvPr id="450" name="Google Shape;450;p54"/>
          <p:cNvSpPr txBox="1"/>
          <p:nvPr>
            <p:ph idx="2" type="body"/>
          </p:nvPr>
        </p:nvSpPr>
        <p:spPr>
          <a:xfrm>
            <a:off x="4641599" y="1303033"/>
            <a:ext cx="4045200" cy="3491700"/>
          </a:xfrm>
          <a:prstGeom prst="rect">
            <a:avLst/>
          </a:prstGeom>
          <a:noFill/>
          <a:ln>
            <a:noFill/>
          </a:ln>
        </p:spPr>
        <p:txBody>
          <a:bodyPr anchorCtr="0" anchor="t" bIns="34275" lIns="68575" spcFirstLastPara="1" rIns="68575" wrap="square" tIns="34275">
            <a:noAutofit/>
          </a:bodyPr>
          <a:lstStyle/>
          <a:p>
            <a:pPr indent="-184150" lvl="0" marL="203200" rtl="0" algn="l">
              <a:spcBef>
                <a:spcPts val="0"/>
              </a:spcBef>
              <a:spcAft>
                <a:spcPts val="0"/>
              </a:spcAft>
              <a:buSzPts val="1500"/>
              <a:buChar char="*"/>
            </a:pPr>
            <a:r>
              <a:rPr lang="en" sz="1500"/>
              <a:t>Used a heterozygous mutation, not a homozygous mutation, where both alleles are mutant and HDR repair cannot be used.</a:t>
            </a:r>
            <a:endParaRPr sz="1500"/>
          </a:p>
          <a:p>
            <a:pPr indent="-184150" lvl="0" marL="203200" rtl="0" algn="l">
              <a:spcBef>
                <a:spcPts val="400"/>
              </a:spcBef>
              <a:spcAft>
                <a:spcPts val="0"/>
              </a:spcAft>
              <a:buSzPts val="1500"/>
              <a:buChar char="*"/>
            </a:pPr>
            <a:r>
              <a:rPr lang="en" sz="1500"/>
              <a:t>The human embryos were cultured in a lab, not in the human body (for ethical concerns). Interactions with other molecules in the mother’s body may produce unwanted effects.</a:t>
            </a:r>
            <a:endParaRPr sz="1500"/>
          </a:p>
        </p:txBody>
      </p:sp>
      <p:sp>
        <p:nvSpPr>
          <p:cNvPr id="451" name="Google Shape;451;p54"/>
          <p:cNvSpPr txBox="1"/>
          <p:nvPr/>
        </p:nvSpPr>
        <p:spPr>
          <a:xfrm>
            <a:off x="118534" y="3920088"/>
            <a:ext cx="9025466" cy="122341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1500">
                <a:solidFill>
                  <a:schemeClr val="dk2"/>
                </a:solidFill>
                <a:latin typeface="Candara"/>
                <a:ea typeface="Candara"/>
                <a:cs typeface="Candara"/>
                <a:sym typeface="Candara"/>
              </a:rPr>
              <a:t>Ethical Concerns: To what extent should human embryos be researched on, and gene-edited? The idea of gene-editing on humans poses moral and legal concerns. We must learn from the He Jiankui incident (a scientist who illegally created the world’s first gene-edited human babies, reducing their risk of contracting HIV) on the importance of safely conducting research. Researchers, politicians, and bioethicists must come together to have effective discussions on this advancing technology.</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258" name="Google Shape;258;p28"/>
          <p:cNvSpPr txBox="1"/>
          <p:nvPr>
            <p:ph idx="1" type="body"/>
          </p:nvPr>
        </p:nvSpPr>
        <p:spPr>
          <a:xfrm>
            <a:off x="311700" y="2995275"/>
            <a:ext cx="49287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Contact info:</a:t>
            </a:r>
            <a:endParaRPr/>
          </a:p>
          <a:p>
            <a:pPr indent="0" lvl="0" marL="0" rtl="0" algn="l">
              <a:spcBef>
                <a:spcPts val="1600"/>
              </a:spcBef>
              <a:spcAft>
                <a:spcPts val="0"/>
              </a:spcAft>
              <a:buNone/>
            </a:pPr>
            <a:r>
              <a:rPr lang="en"/>
              <a:t>Email: </a:t>
            </a:r>
            <a:r>
              <a:rPr lang="en" u="sng">
                <a:solidFill>
                  <a:schemeClr val="hlink"/>
                </a:solidFill>
                <a:hlinkClick r:id="rId3"/>
              </a:rPr>
              <a:t>hunterjournalclub@gmail.com</a:t>
            </a:r>
            <a:endParaRPr/>
          </a:p>
          <a:p>
            <a:pPr indent="0" lvl="0" marL="0" rtl="0" algn="l">
              <a:spcBef>
                <a:spcPts val="1600"/>
              </a:spcBef>
              <a:spcAft>
                <a:spcPts val="0"/>
              </a:spcAft>
              <a:buNone/>
            </a:pPr>
            <a:r>
              <a:rPr lang="en"/>
              <a:t>Ig: @hunterjournalclub</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9" name="Google Shape;259;p28"/>
          <p:cNvSpPr txBox="1"/>
          <p:nvPr/>
        </p:nvSpPr>
        <p:spPr>
          <a:xfrm>
            <a:off x="347325" y="1152425"/>
            <a:ext cx="6394200" cy="21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Open Sans"/>
                <a:ea typeface="Open Sans"/>
                <a:cs typeface="Open Sans"/>
                <a:sym typeface="Open Sans"/>
              </a:rPr>
              <a:t>Agen</a:t>
            </a:r>
            <a:r>
              <a:rPr lang="en" sz="1700">
                <a:solidFill>
                  <a:srgbClr val="434343"/>
                </a:solidFill>
                <a:latin typeface="Open Sans"/>
                <a:ea typeface="Open Sans"/>
                <a:cs typeface="Open Sans"/>
                <a:sym typeface="Open Sans"/>
              </a:rPr>
              <a:t>da for today:</a:t>
            </a:r>
            <a:endParaRPr sz="1700">
              <a:solidFill>
                <a:srgbClr val="434343"/>
              </a:solidFill>
              <a:latin typeface="Open Sans"/>
              <a:ea typeface="Open Sans"/>
              <a:cs typeface="Open Sans"/>
              <a:sym typeface="Open Sans"/>
            </a:endParaRPr>
          </a:p>
          <a:p>
            <a:pPr indent="0" lvl="0" marL="0" rtl="0" algn="l">
              <a:spcBef>
                <a:spcPts val="0"/>
              </a:spcBef>
              <a:spcAft>
                <a:spcPts val="0"/>
              </a:spcAft>
              <a:buNone/>
            </a:pPr>
            <a:r>
              <a:rPr lang="en" sz="1700">
                <a:solidFill>
                  <a:srgbClr val="434343"/>
                </a:solidFill>
                <a:latin typeface="Open Sans"/>
                <a:ea typeface="Open Sans"/>
                <a:cs typeface="Open Sans"/>
                <a:sym typeface="Open Sans"/>
              </a:rPr>
              <a:t> </a:t>
            </a:r>
            <a:endParaRPr sz="1700">
              <a:solidFill>
                <a:srgbClr val="434343"/>
              </a:solidFill>
              <a:latin typeface="Open Sans"/>
              <a:ea typeface="Open Sans"/>
              <a:cs typeface="Open Sans"/>
              <a:sym typeface="Open Sans"/>
            </a:endParaRPr>
          </a:p>
          <a:p>
            <a:pPr indent="0" lvl="0" marL="0" rtl="0" algn="l">
              <a:spcBef>
                <a:spcPts val="0"/>
              </a:spcBef>
              <a:spcAft>
                <a:spcPts val="0"/>
              </a:spcAft>
              <a:buNone/>
            </a:pPr>
            <a:r>
              <a:rPr lang="en" sz="1700">
                <a:solidFill>
                  <a:srgbClr val="434343"/>
                </a:solidFill>
                <a:latin typeface="Open Sans"/>
                <a:ea typeface="Open Sans"/>
                <a:cs typeface="Open Sans"/>
                <a:sym typeface="Open Sans"/>
              </a:rPr>
              <a:t>2 Student led presentations followed by discussions</a:t>
            </a:r>
            <a:endParaRPr sz="17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700">
              <a:solidFill>
                <a:srgbClr val="434343"/>
              </a:solidFill>
              <a:latin typeface="Open Sans"/>
              <a:ea typeface="Open Sans"/>
              <a:cs typeface="Open Sans"/>
              <a:sym typeface="Open Sans"/>
            </a:endParaRPr>
          </a:p>
          <a:p>
            <a:pPr indent="0" lvl="0" marL="0" rtl="0" algn="l">
              <a:spcBef>
                <a:spcPts val="0"/>
              </a:spcBef>
              <a:spcAft>
                <a:spcPts val="0"/>
              </a:spcAft>
              <a:buNone/>
            </a:pPr>
            <a:r>
              <a:rPr lang="en" sz="1700">
                <a:solidFill>
                  <a:srgbClr val="434343"/>
                </a:solidFill>
                <a:latin typeface="Open Sans"/>
                <a:ea typeface="Open Sans"/>
                <a:cs typeface="Open Sans"/>
                <a:sym typeface="Open Sans"/>
              </a:rPr>
              <a:t>Discussions will include</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Open Sans"/>
              <a:buAutoNum type="arabicPeriod"/>
            </a:pPr>
            <a:r>
              <a:rPr lang="en" sz="1700">
                <a:solidFill>
                  <a:srgbClr val="434343"/>
                </a:solidFill>
                <a:latin typeface="Open Sans"/>
                <a:ea typeface="Open Sans"/>
                <a:cs typeface="Open Sans"/>
                <a:sym typeface="Open Sans"/>
              </a:rPr>
              <a:t>COVID-19 vaccine research</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Open Sans"/>
              <a:buAutoNum type="arabicPeriod"/>
            </a:pPr>
            <a:r>
              <a:rPr lang="en" sz="1700">
                <a:solidFill>
                  <a:srgbClr val="434343"/>
                </a:solidFill>
                <a:latin typeface="Open Sans"/>
                <a:ea typeface="Open Sans"/>
                <a:cs typeface="Open Sans"/>
                <a:sym typeface="Open Sans"/>
              </a:rPr>
              <a:t>Using CRISPR to combat COVID-19</a:t>
            </a:r>
            <a:endParaRPr sz="1700">
              <a:solidFill>
                <a:srgbClr val="434343"/>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Some Latest News on CRISPR</a:t>
            </a:r>
            <a:endParaRPr sz="3500"/>
          </a:p>
        </p:txBody>
      </p:sp>
      <p:sp>
        <p:nvSpPr>
          <p:cNvPr id="457" name="Google Shape;457;p55"/>
          <p:cNvSpPr txBox="1"/>
          <p:nvPr>
            <p:ph idx="1" type="body"/>
          </p:nvPr>
        </p:nvSpPr>
        <p:spPr>
          <a:xfrm>
            <a:off x="536781" y="1396043"/>
            <a:ext cx="3822300" cy="3018000"/>
          </a:xfrm>
          <a:prstGeom prst="rect">
            <a:avLst/>
          </a:prstGeom>
          <a:noFill/>
          <a:ln>
            <a:noFill/>
          </a:ln>
        </p:spPr>
        <p:txBody>
          <a:bodyPr anchorCtr="0" anchor="t" bIns="34275" lIns="68575" spcFirstLastPara="1" rIns="68575" wrap="square" tIns="34275">
            <a:noAutofit/>
          </a:bodyPr>
          <a:lstStyle/>
          <a:p>
            <a:pPr indent="-203200" lvl="0" marL="203200" rtl="0" algn="l">
              <a:lnSpc>
                <a:spcPct val="90000"/>
              </a:lnSpc>
              <a:spcBef>
                <a:spcPts val="0"/>
              </a:spcBef>
              <a:spcAft>
                <a:spcPts val="0"/>
              </a:spcAft>
              <a:buSzPts val="1800"/>
              <a:buChar char="*"/>
            </a:pPr>
            <a:r>
              <a:rPr lang="en"/>
              <a:t>“CRISPR gene cuts may offer new way to chart human genome.” From ScienceDaily</a:t>
            </a:r>
            <a:endParaRPr/>
          </a:p>
          <a:p>
            <a:pPr indent="-203200" lvl="0" marL="203200" rtl="0" algn="l">
              <a:lnSpc>
                <a:spcPct val="90000"/>
              </a:lnSpc>
              <a:spcBef>
                <a:spcPts val="400"/>
              </a:spcBef>
              <a:spcAft>
                <a:spcPts val="0"/>
              </a:spcAft>
              <a:buSzPts val="1800"/>
              <a:buChar char="*"/>
            </a:pPr>
            <a:r>
              <a:rPr lang="en"/>
              <a:t>“Light-activated 'CRISPR' triggers precision gene editing and super-fast DNA repair”From ScienceDaily</a:t>
            </a:r>
            <a:endParaRPr/>
          </a:p>
          <a:p>
            <a:pPr indent="-203200" lvl="0" marL="203200" rtl="0" algn="l">
              <a:lnSpc>
                <a:spcPct val="90000"/>
              </a:lnSpc>
              <a:spcBef>
                <a:spcPts val="400"/>
              </a:spcBef>
              <a:spcAft>
                <a:spcPts val="0"/>
              </a:spcAft>
              <a:buSzPts val="1800"/>
              <a:buChar char="*"/>
            </a:pPr>
            <a:r>
              <a:rPr b="1" lang="en"/>
              <a:t>“New genetic method of using CRISPR to eliminate COVID-19 virus genomes in cells.” From Stanford Bioengineering. Now in animal trial stage.</a:t>
            </a:r>
            <a:endParaRPr/>
          </a:p>
          <a:p>
            <a:pPr indent="-88900" lvl="0" marL="203200" rtl="0" algn="l">
              <a:lnSpc>
                <a:spcPct val="90000"/>
              </a:lnSpc>
              <a:spcBef>
                <a:spcPts val="400"/>
              </a:spcBef>
              <a:spcAft>
                <a:spcPts val="0"/>
              </a:spcAft>
              <a:buSzPts val="1800"/>
              <a:buNone/>
            </a:pPr>
            <a:r>
              <a:t/>
            </a:r>
            <a:endParaRPr sz="1100"/>
          </a:p>
          <a:p>
            <a:pPr indent="-88900" lvl="0" marL="203200" rtl="0" algn="l">
              <a:lnSpc>
                <a:spcPct val="90000"/>
              </a:lnSpc>
              <a:spcBef>
                <a:spcPts val="400"/>
              </a:spcBef>
              <a:spcAft>
                <a:spcPts val="0"/>
              </a:spcAft>
              <a:buSzPts val="1800"/>
              <a:buNone/>
            </a:pPr>
            <a:r>
              <a:t/>
            </a:r>
            <a:endParaRPr sz="1100"/>
          </a:p>
        </p:txBody>
      </p:sp>
      <p:sp>
        <p:nvSpPr>
          <p:cNvPr id="458" name="Google Shape;458;p55"/>
          <p:cNvSpPr txBox="1"/>
          <p:nvPr>
            <p:ph idx="2" type="body"/>
          </p:nvPr>
        </p:nvSpPr>
        <p:spPr>
          <a:xfrm>
            <a:off x="4623627" y="1439094"/>
            <a:ext cx="3822300" cy="2585400"/>
          </a:xfrm>
          <a:prstGeom prst="rect">
            <a:avLst/>
          </a:prstGeom>
          <a:noFill/>
          <a:ln>
            <a:noFill/>
          </a:ln>
        </p:spPr>
        <p:txBody>
          <a:bodyPr anchorCtr="0" anchor="t" bIns="34275" lIns="68575" spcFirstLastPara="1" rIns="68575" wrap="square" tIns="34275">
            <a:noAutofit/>
          </a:bodyPr>
          <a:lstStyle/>
          <a:p>
            <a:pPr indent="-203200" lvl="0" marL="203200" rtl="0" algn="l">
              <a:spcBef>
                <a:spcPts val="0"/>
              </a:spcBef>
              <a:spcAft>
                <a:spcPts val="0"/>
              </a:spcAft>
              <a:buSzPts val="1800"/>
              <a:buChar char="*"/>
            </a:pPr>
            <a:r>
              <a:rPr lang="en"/>
              <a:t>“The CRISPR-baby scandal: what’s next for human gene-editing” (He Jiankui incident). From Nature Journal.</a:t>
            </a:r>
            <a:endParaRPr/>
          </a:p>
          <a:p>
            <a:pPr indent="-203200" lvl="0" marL="203200" rtl="0" algn="l">
              <a:spcBef>
                <a:spcPts val="400"/>
              </a:spcBef>
              <a:spcAft>
                <a:spcPts val="0"/>
              </a:spcAft>
              <a:buSzPts val="1800"/>
              <a:buChar char="*"/>
            </a:pPr>
            <a:r>
              <a:rPr lang="en"/>
              <a:t>“CRISPR gene editing produces unwanted DNA deletions.” From Nature Journal.</a:t>
            </a:r>
            <a:endParaRPr/>
          </a:p>
          <a:p>
            <a:pPr indent="0" lvl="0" marL="0" rtl="0" algn="l">
              <a:spcBef>
                <a:spcPts val="400"/>
              </a:spcBef>
              <a:spcAft>
                <a:spcPts val="0"/>
              </a:spcAft>
              <a:buSzPts val="1800"/>
              <a:buNone/>
            </a:pPr>
            <a:r>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idx="1" type="body"/>
          </p:nvPr>
        </p:nvSpPr>
        <p:spPr>
          <a:xfrm>
            <a:off x="189032" y="2070059"/>
            <a:ext cx="8875500" cy="3950100"/>
          </a:xfrm>
          <a:prstGeom prst="rect">
            <a:avLst/>
          </a:prstGeom>
          <a:noFill/>
          <a:ln>
            <a:noFill/>
          </a:ln>
        </p:spPr>
        <p:txBody>
          <a:bodyPr anchorCtr="0" anchor="t" bIns="34275" lIns="68575" spcFirstLastPara="1" rIns="68575" wrap="square" tIns="34275">
            <a:noAutofit/>
          </a:bodyPr>
          <a:lstStyle/>
          <a:p>
            <a:pPr indent="-203200" lvl="0" marL="203200" rtl="0" algn="l">
              <a:spcBef>
                <a:spcPts val="0"/>
              </a:spcBef>
              <a:spcAft>
                <a:spcPts val="0"/>
              </a:spcAft>
              <a:buSzPts val="1800"/>
              <a:buFont typeface="Noto Sans Symbols"/>
              <a:buChar char="❖"/>
            </a:pPr>
            <a:r>
              <a:rPr lang="en" sz="1100"/>
              <a:t>Scientists corrected the gene MYBPC3 that causes hypertrophic cardiomyopathy in human embyros, using CRISPR-CAS9 and the cell’s repair system (HDR).</a:t>
            </a:r>
            <a:endParaRPr sz="1100"/>
          </a:p>
          <a:p>
            <a:pPr indent="-203200" lvl="0" marL="203200" rtl="0" algn="l">
              <a:spcBef>
                <a:spcPts val="400"/>
              </a:spcBef>
              <a:spcAft>
                <a:spcPts val="0"/>
              </a:spcAft>
              <a:buSzPts val="1800"/>
              <a:buFont typeface="Noto Sans Symbols"/>
              <a:buChar char="❖"/>
            </a:pPr>
            <a:r>
              <a:rPr lang="en" sz="1100"/>
              <a:t>First, scientists tested the CRISPR-CAS9 on zygotes. Unsuccessful, because it led to mosaicism of cells.</a:t>
            </a:r>
            <a:endParaRPr sz="1100"/>
          </a:p>
          <a:p>
            <a:pPr indent="-203200" lvl="0" marL="203200" rtl="0" algn="l">
              <a:spcBef>
                <a:spcPts val="400"/>
              </a:spcBef>
              <a:spcAft>
                <a:spcPts val="0"/>
              </a:spcAft>
              <a:buSzPts val="1800"/>
              <a:buFont typeface="Noto Sans Symbols"/>
              <a:buChar char="❖"/>
            </a:pPr>
            <a:r>
              <a:rPr lang="en" sz="1100"/>
              <a:t>Then, scientist co-injected CRISPR-CAS9 with sperm into oocytes. No mosaicism occurred, and it had a higher HDR efficiency then the previous results.</a:t>
            </a:r>
            <a:endParaRPr sz="1100"/>
          </a:p>
          <a:p>
            <a:pPr indent="-203200" lvl="0" marL="203200" rtl="0" algn="l">
              <a:spcBef>
                <a:spcPts val="400"/>
              </a:spcBef>
              <a:spcAft>
                <a:spcPts val="0"/>
              </a:spcAft>
              <a:buSzPts val="1800"/>
              <a:buFont typeface="Noto Sans Symbols"/>
              <a:buChar char="❖"/>
            </a:pPr>
            <a:r>
              <a:rPr lang="en" sz="1100"/>
              <a:t>Advantage: May significantly help couples produce offspring with no risk of disease</a:t>
            </a:r>
            <a:endParaRPr sz="1100"/>
          </a:p>
          <a:p>
            <a:pPr indent="-203200" lvl="0" marL="203200" rtl="0" algn="l">
              <a:spcBef>
                <a:spcPts val="400"/>
              </a:spcBef>
              <a:spcAft>
                <a:spcPts val="0"/>
              </a:spcAft>
              <a:buSzPts val="1800"/>
              <a:buFont typeface="Noto Sans Symbols"/>
              <a:buChar char="❖"/>
            </a:pPr>
            <a:r>
              <a:rPr lang="en" sz="1100"/>
              <a:t>Issues: Need to make cells use HDR repair for clinical application. NHEJ repair causes unwanted mutations. Cannot be used on all heterozygous mutation, or any homozygous mutations. Embryos were cultured in labs, not developed in humans. Ethical concerns apply as well.</a:t>
            </a:r>
            <a:endParaRPr sz="1100"/>
          </a:p>
          <a:p>
            <a:pPr indent="-88900" lvl="0" marL="203200" rtl="0" algn="l">
              <a:spcBef>
                <a:spcPts val="400"/>
              </a:spcBef>
              <a:spcAft>
                <a:spcPts val="0"/>
              </a:spcAft>
              <a:buSzPts val="1800"/>
              <a:buFont typeface="Noto Sans Symbols"/>
              <a:buNone/>
            </a:pPr>
            <a:r>
              <a:t/>
            </a:r>
            <a:endParaRPr sz="1100"/>
          </a:p>
        </p:txBody>
      </p:sp>
      <p:sp>
        <p:nvSpPr>
          <p:cNvPr id="464" name="Google Shape;464;p56"/>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Summary</a:t>
            </a:r>
            <a:endParaRPr sz="3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idx="1" type="body"/>
          </p:nvPr>
        </p:nvSpPr>
        <p:spPr>
          <a:xfrm>
            <a:off x="867905" y="1926489"/>
            <a:ext cx="7408200" cy="3508200"/>
          </a:xfrm>
          <a:prstGeom prst="rect">
            <a:avLst/>
          </a:prstGeom>
          <a:noFill/>
          <a:ln>
            <a:noFill/>
          </a:ln>
        </p:spPr>
        <p:txBody>
          <a:bodyPr anchorCtr="0" anchor="t" bIns="34275" lIns="68575" spcFirstLastPara="1" rIns="68575" wrap="square" tIns="34275">
            <a:noAutofit/>
          </a:bodyPr>
          <a:lstStyle/>
          <a:p>
            <a:pPr indent="-184150" lvl="0" marL="203200" rtl="0" algn="l">
              <a:lnSpc>
                <a:spcPct val="90000"/>
              </a:lnSpc>
              <a:spcBef>
                <a:spcPts val="0"/>
              </a:spcBef>
              <a:spcAft>
                <a:spcPts val="0"/>
              </a:spcAft>
              <a:buSzPts val="1300"/>
              <a:buChar char="*"/>
            </a:pPr>
            <a:r>
              <a:rPr lang="en" sz="1300">
                <a:solidFill>
                  <a:srgbClr val="0B87D5"/>
                </a:solidFill>
              </a:rPr>
              <a:t>Blogger, Guest. </a:t>
            </a:r>
            <a:r>
              <a:rPr i="1" lang="en" sz="1300">
                <a:solidFill>
                  <a:srgbClr val="0B87D5"/>
                </a:solidFill>
              </a:rPr>
              <a:t>CRISPR 101: Non-Homologous End Joining</a:t>
            </a:r>
            <a:r>
              <a:rPr lang="en" sz="1300">
                <a:solidFill>
                  <a:srgbClr val="0B87D5"/>
                </a:solidFill>
              </a:rPr>
              <a:t>. http://blog.addgene.org/crispr-101-non-homologous-end-joining. Accessed 27 Dec. 2017.</a:t>
            </a:r>
            <a:endParaRPr sz="900"/>
          </a:p>
          <a:p>
            <a:pPr indent="-184150" lvl="0" marL="203200" rtl="0" algn="l">
              <a:lnSpc>
                <a:spcPct val="90000"/>
              </a:lnSpc>
              <a:spcBef>
                <a:spcPts val="300"/>
              </a:spcBef>
              <a:spcAft>
                <a:spcPts val="0"/>
              </a:spcAft>
              <a:buSzPts val="1300"/>
              <a:buChar char="*"/>
            </a:pPr>
            <a:r>
              <a:rPr lang="en" sz="1300" u="sng">
                <a:solidFill>
                  <a:srgbClr val="0B87D5"/>
                </a:solidFill>
              </a:rPr>
              <a:t>Cortez, Chari. </a:t>
            </a:r>
            <a:r>
              <a:rPr i="1" lang="en" sz="1300" u="sng">
                <a:solidFill>
                  <a:srgbClr val="0B87D5"/>
                </a:solidFill>
              </a:rPr>
              <a:t>CRISPR 101: Homology Directed Repair</a:t>
            </a:r>
            <a:r>
              <a:rPr lang="en" sz="1300" u="sng">
                <a:solidFill>
                  <a:srgbClr val="0B87D5"/>
                </a:solidFill>
              </a:rPr>
              <a:t>. http://blog.addgene.org/crispr-101-homology-directed-repair. Accessed 14 Jan. 2018.</a:t>
            </a:r>
            <a:endParaRPr sz="900"/>
          </a:p>
          <a:p>
            <a:pPr indent="-184150" lvl="0" marL="203200" rtl="0" algn="l">
              <a:lnSpc>
                <a:spcPct val="90000"/>
              </a:lnSpc>
              <a:spcBef>
                <a:spcPts val="300"/>
              </a:spcBef>
              <a:spcAft>
                <a:spcPts val="0"/>
              </a:spcAft>
              <a:buSzPts val="1300"/>
              <a:buChar char="*"/>
            </a:pPr>
            <a:r>
              <a:rPr lang="en" sz="1300">
                <a:solidFill>
                  <a:srgbClr val="0B87D5"/>
                </a:solidFill>
              </a:rPr>
              <a:t>Liang, Puping, et al. “CRISPR/Cas9-Mediated Gene Editing in Human Tripronuclear Zygotes.” </a:t>
            </a:r>
            <a:r>
              <a:rPr i="1" lang="en" sz="1300">
                <a:solidFill>
                  <a:srgbClr val="0B87D5"/>
                </a:solidFill>
              </a:rPr>
              <a:t>Protein &amp; Cell</a:t>
            </a:r>
            <a:r>
              <a:rPr lang="en" sz="1300">
                <a:solidFill>
                  <a:srgbClr val="0B87D5"/>
                </a:solidFill>
              </a:rPr>
              <a:t>, vol. 6, no. 5, May 2015, pp. 363–372, doi:10.1007/s13238-015-0153-5.</a:t>
            </a:r>
            <a:endParaRPr sz="900"/>
          </a:p>
          <a:p>
            <a:pPr indent="-184150" lvl="0" marL="203200" rtl="0" algn="l">
              <a:lnSpc>
                <a:spcPct val="90000"/>
              </a:lnSpc>
              <a:spcBef>
                <a:spcPts val="300"/>
              </a:spcBef>
              <a:spcAft>
                <a:spcPts val="0"/>
              </a:spcAft>
              <a:buSzPts val="1300"/>
              <a:buChar char="*"/>
            </a:pPr>
            <a:r>
              <a:rPr i="1" lang="en" sz="1300">
                <a:solidFill>
                  <a:srgbClr val="0B87D5"/>
                </a:solidFill>
              </a:rPr>
              <a:t>Life Sciences Cyberbridge</a:t>
            </a:r>
            <a:r>
              <a:rPr lang="en" sz="1300">
                <a:solidFill>
                  <a:srgbClr val="0B87D5"/>
                </a:solidFill>
              </a:rPr>
              <a:t>. http://cyberbridge.mcb.harvard.edu/mitosis_4.html. Accessed 14 Jan. 2018.</a:t>
            </a:r>
            <a:endParaRPr sz="900"/>
          </a:p>
          <a:p>
            <a:pPr indent="-184150" lvl="0" marL="203200" rtl="0" algn="l">
              <a:lnSpc>
                <a:spcPct val="90000"/>
              </a:lnSpc>
              <a:spcBef>
                <a:spcPts val="300"/>
              </a:spcBef>
              <a:spcAft>
                <a:spcPts val="0"/>
              </a:spcAft>
              <a:buSzPts val="1300"/>
              <a:buChar char="*"/>
            </a:pPr>
            <a:r>
              <a:rPr lang="en" sz="1300" u="sng">
                <a:solidFill>
                  <a:srgbClr val="0B87D5"/>
                </a:solidFill>
              </a:rPr>
              <a:t>Ma, Hong, et al. “Correction of a Pathogenic Gene Mutation in Human Embryos.” </a:t>
            </a:r>
            <a:r>
              <a:rPr i="1" lang="en" sz="1300" u="sng">
                <a:solidFill>
                  <a:srgbClr val="0B87D5"/>
                </a:solidFill>
              </a:rPr>
              <a:t>Nature</a:t>
            </a:r>
            <a:r>
              <a:rPr lang="en" sz="1300" u="sng">
                <a:solidFill>
                  <a:srgbClr val="0B87D5"/>
                </a:solidFill>
              </a:rPr>
              <a:t>, vol. 548, Aug. 2017, p. 413.</a:t>
            </a:r>
            <a:endParaRPr sz="900"/>
          </a:p>
          <a:p>
            <a:pPr indent="-184150" lvl="0" marL="203200" rtl="0" algn="l">
              <a:lnSpc>
                <a:spcPct val="90000"/>
              </a:lnSpc>
              <a:spcBef>
                <a:spcPts val="300"/>
              </a:spcBef>
              <a:spcAft>
                <a:spcPts val="0"/>
              </a:spcAft>
              <a:buSzPts val="1300"/>
              <a:buChar char="*"/>
            </a:pPr>
            <a:r>
              <a:rPr i="1" lang="en" sz="1300">
                <a:solidFill>
                  <a:srgbClr val="0B87D5"/>
                </a:solidFill>
              </a:rPr>
              <a:t>Mosaicism: MedlinePlus Medical Encyclopedia</a:t>
            </a:r>
            <a:r>
              <a:rPr lang="en" sz="1300">
                <a:solidFill>
                  <a:srgbClr val="0B87D5"/>
                </a:solidFill>
              </a:rPr>
              <a:t>. https://medlineplus.gov/ency/article/001317.htm. Accessed 14 Jan. 2018.</a:t>
            </a:r>
            <a:endParaRPr sz="900"/>
          </a:p>
          <a:p>
            <a:pPr indent="-184150" lvl="0" marL="203200" rtl="0" algn="l">
              <a:lnSpc>
                <a:spcPct val="90000"/>
              </a:lnSpc>
              <a:spcBef>
                <a:spcPts val="300"/>
              </a:spcBef>
              <a:spcAft>
                <a:spcPts val="0"/>
              </a:spcAft>
              <a:buSzPts val="1300"/>
              <a:buChar char="*"/>
            </a:pPr>
            <a:r>
              <a:rPr lang="en" sz="1300" u="sng">
                <a:solidFill>
                  <a:srgbClr val="0B87D5"/>
                </a:solidFill>
              </a:rPr>
              <a:t>“What Is CRISPR-Cas9?” </a:t>
            </a:r>
            <a:r>
              <a:rPr i="1" lang="en" sz="1300" u="sng">
                <a:solidFill>
                  <a:srgbClr val="0B87D5"/>
                </a:solidFill>
              </a:rPr>
              <a:t>Yourgenome</a:t>
            </a:r>
            <a:r>
              <a:rPr lang="en" sz="1300" u="sng">
                <a:solidFill>
                  <a:srgbClr val="0B87D5"/>
                </a:solidFill>
              </a:rPr>
              <a:t>, /facts/what-is-crispr-cas9. Accessed 14 Jan. 2018.</a:t>
            </a:r>
            <a:endParaRPr sz="900"/>
          </a:p>
          <a:p>
            <a:pPr indent="-184150" lvl="0" marL="203200" rtl="0" algn="l">
              <a:lnSpc>
                <a:spcPct val="90000"/>
              </a:lnSpc>
              <a:spcBef>
                <a:spcPts val="300"/>
              </a:spcBef>
              <a:spcAft>
                <a:spcPts val="0"/>
              </a:spcAft>
              <a:buSzPts val="1300"/>
              <a:buChar char="*"/>
            </a:pPr>
            <a:r>
              <a:rPr lang="en" sz="1300">
                <a:solidFill>
                  <a:srgbClr val="0B87D5"/>
                </a:solidFill>
              </a:rPr>
              <a:t>http://www.ebi.ac.uk/interpro/potm/2004_7/Page2.htm. Accessed 13 Jan. 2018.</a:t>
            </a:r>
            <a:endParaRPr sz="900"/>
          </a:p>
          <a:p>
            <a:pPr indent="-101600" lvl="0" marL="203200" rtl="0" algn="l">
              <a:lnSpc>
                <a:spcPct val="90000"/>
              </a:lnSpc>
              <a:spcBef>
                <a:spcPts val="300"/>
              </a:spcBef>
              <a:spcAft>
                <a:spcPts val="0"/>
              </a:spcAft>
              <a:buSzPts val="1500"/>
              <a:buNone/>
            </a:pPr>
            <a:r>
              <a:t/>
            </a:r>
            <a:endParaRPr sz="1500"/>
          </a:p>
        </p:txBody>
      </p:sp>
      <p:sp>
        <p:nvSpPr>
          <p:cNvPr id="470" name="Google Shape;470;p57"/>
          <p:cNvSpPr txBox="1"/>
          <p:nvPr>
            <p:ph type="title"/>
          </p:nvPr>
        </p:nvSpPr>
        <p:spPr>
          <a:xfrm>
            <a:off x="457200" y="253746"/>
            <a:ext cx="8229600" cy="939546"/>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500"/>
              <a:t>Citations</a:t>
            </a:r>
            <a:endParaRPr sz="3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57200" y="253746"/>
            <a:ext cx="8229600" cy="939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Learn more about CRISPR! </a:t>
            </a:r>
            <a:endParaRPr/>
          </a:p>
        </p:txBody>
      </p:sp>
      <p:pic>
        <p:nvPicPr>
          <p:cNvPr id="476" name="Google Shape;476;p58"/>
          <p:cNvPicPr preferRelativeResize="0"/>
          <p:nvPr/>
        </p:nvPicPr>
        <p:blipFill>
          <a:blip r:embed="rId3">
            <a:alphaModFix/>
          </a:blip>
          <a:stretch>
            <a:fillRect/>
          </a:stretch>
        </p:blipFill>
        <p:spPr>
          <a:xfrm>
            <a:off x="257924" y="1946825"/>
            <a:ext cx="7580101" cy="1418500"/>
          </a:xfrm>
          <a:prstGeom prst="rect">
            <a:avLst/>
          </a:prstGeom>
          <a:noFill/>
          <a:ln>
            <a:noFill/>
          </a:ln>
        </p:spPr>
      </p:pic>
      <p:pic>
        <p:nvPicPr>
          <p:cNvPr id="477" name="Google Shape;477;p58"/>
          <p:cNvPicPr preferRelativeResize="0"/>
          <p:nvPr/>
        </p:nvPicPr>
        <p:blipFill>
          <a:blip r:embed="rId4">
            <a:alphaModFix/>
          </a:blip>
          <a:stretch>
            <a:fillRect/>
          </a:stretch>
        </p:blipFill>
        <p:spPr>
          <a:xfrm>
            <a:off x="210974" y="3725000"/>
            <a:ext cx="7673998" cy="1418500"/>
          </a:xfrm>
          <a:prstGeom prst="rect">
            <a:avLst/>
          </a:prstGeom>
          <a:noFill/>
          <a:ln>
            <a:noFill/>
          </a:ln>
        </p:spPr>
      </p:pic>
      <p:sp>
        <p:nvSpPr>
          <p:cNvPr id="478" name="Google Shape;478;p58">
            <a:hlinkClick r:id="rId5"/>
          </p:cNvPr>
          <p:cNvSpPr txBox="1"/>
          <p:nvPr/>
        </p:nvSpPr>
        <p:spPr>
          <a:xfrm>
            <a:off x="374125" y="1533938"/>
            <a:ext cx="71550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6"/>
              </a:rPr>
              <a:t>https://www.youtube.com/watch?v=1BXYSGepx7Q</a:t>
            </a:r>
            <a:endParaRPr sz="1600">
              <a:latin typeface="Candara"/>
              <a:ea typeface="Candara"/>
              <a:cs typeface="Candara"/>
              <a:sym typeface="Candara"/>
            </a:endParaRPr>
          </a:p>
        </p:txBody>
      </p:sp>
      <p:sp>
        <p:nvSpPr>
          <p:cNvPr id="479" name="Google Shape;479;p58"/>
          <p:cNvSpPr txBox="1"/>
          <p:nvPr/>
        </p:nvSpPr>
        <p:spPr>
          <a:xfrm>
            <a:off x="433650" y="3326950"/>
            <a:ext cx="43245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latin typeface="Candara"/>
                <a:ea typeface="Candara"/>
                <a:cs typeface="Candara"/>
                <a:sym typeface="Candara"/>
                <a:hlinkClick r:id="rId7"/>
              </a:rPr>
              <a:t>https://www.youtube.com/watch?v=TdBAHexVYzc</a:t>
            </a:r>
            <a:endParaRPr>
              <a:latin typeface="Candara"/>
              <a:ea typeface="Candara"/>
              <a:cs typeface="Candara"/>
              <a:sym typeface="Canda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59"/>
          <p:cNvSpPr txBox="1"/>
          <p:nvPr>
            <p:ph idx="1" type="body"/>
          </p:nvPr>
        </p:nvSpPr>
        <p:spPr>
          <a:xfrm>
            <a:off x="867905" y="2394939"/>
            <a:ext cx="7408200" cy="3508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300"/>
              </a:spcBef>
              <a:spcAft>
                <a:spcPts val="0"/>
              </a:spcAft>
              <a:buSzPts val="1500"/>
              <a:buNone/>
            </a:pPr>
            <a:r>
              <a:rPr b="1" i="1" lang="en" sz="1300" u="sng">
                <a:solidFill>
                  <a:srgbClr val="31B6FD"/>
                </a:solidFill>
              </a:rPr>
              <a:t>CRISPR vs COVID: </a:t>
            </a:r>
            <a:r>
              <a:rPr lang="en" sz="1300">
                <a:solidFill>
                  <a:srgbClr val="31B6FD"/>
                </a:solidFill>
              </a:rPr>
              <a:t>gene-targeting and gene-editing technology; research is based on the mechanism that bacteria naturally use to fight viruses.</a:t>
            </a:r>
            <a:endParaRPr sz="1300">
              <a:solidFill>
                <a:srgbClr val="31B6FD"/>
              </a:solidFill>
            </a:endParaRPr>
          </a:p>
          <a:p>
            <a:pPr indent="0" lvl="0" marL="0" rtl="0" algn="l">
              <a:lnSpc>
                <a:spcPct val="90000"/>
              </a:lnSpc>
              <a:spcBef>
                <a:spcPts val="300"/>
              </a:spcBef>
              <a:spcAft>
                <a:spcPts val="0"/>
              </a:spcAft>
              <a:buSzPts val="1500"/>
              <a:buNone/>
            </a:pPr>
            <a:r>
              <a:t/>
            </a:r>
            <a:endParaRPr sz="1300">
              <a:solidFill>
                <a:srgbClr val="31B6FD"/>
              </a:solidFill>
            </a:endParaRPr>
          </a:p>
          <a:p>
            <a:pPr indent="0" lvl="0" marL="0" rtl="0" algn="l">
              <a:lnSpc>
                <a:spcPct val="90000"/>
              </a:lnSpc>
              <a:spcBef>
                <a:spcPts val="300"/>
              </a:spcBef>
              <a:spcAft>
                <a:spcPts val="0"/>
              </a:spcAft>
              <a:buSzPts val="1500"/>
              <a:buNone/>
            </a:pPr>
            <a:r>
              <a:rPr b="1" i="1" lang="en" sz="1300" u="sng">
                <a:solidFill>
                  <a:srgbClr val="31B6FD"/>
                </a:solidFill>
              </a:rPr>
              <a:t>CRISPR Advances Covid-19 Testing</a:t>
            </a:r>
            <a:endParaRPr b="1" i="1" sz="1300" u="sng">
              <a:solidFill>
                <a:srgbClr val="31B6FD"/>
              </a:solidFill>
            </a:endParaRPr>
          </a:p>
          <a:p>
            <a:pPr indent="-311150" lvl="0" marL="457200" rtl="0" algn="l">
              <a:lnSpc>
                <a:spcPct val="90000"/>
              </a:lnSpc>
              <a:spcBef>
                <a:spcPts val="300"/>
              </a:spcBef>
              <a:spcAft>
                <a:spcPts val="0"/>
              </a:spcAft>
              <a:buClr>
                <a:srgbClr val="31B6FD"/>
              </a:buClr>
              <a:buSzPts val="1300"/>
              <a:buChar char="-"/>
            </a:pPr>
            <a:r>
              <a:rPr lang="en" sz="1300">
                <a:solidFill>
                  <a:srgbClr val="31B6FD"/>
                </a:solidFill>
              </a:rPr>
              <a:t>CRISPR can be modified to target nearly any genetic sequence, it can be used to detect SARS-CoV-2 RNA in a patient sample. </a:t>
            </a:r>
            <a:endParaRPr sz="1300">
              <a:solidFill>
                <a:srgbClr val="31B6FD"/>
              </a:solidFill>
            </a:endParaRPr>
          </a:p>
          <a:p>
            <a:pPr indent="0" lvl="0" marL="0" rtl="0" algn="l">
              <a:lnSpc>
                <a:spcPct val="90000"/>
              </a:lnSpc>
              <a:spcBef>
                <a:spcPts val="300"/>
              </a:spcBef>
              <a:spcAft>
                <a:spcPts val="0"/>
              </a:spcAft>
              <a:buNone/>
            </a:pPr>
            <a:r>
              <a:t/>
            </a:r>
            <a:endParaRPr sz="1300">
              <a:solidFill>
                <a:srgbClr val="31B6FD"/>
              </a:solidFill>
            </a:endParaRPr>
          </a:p>
          <a:p>
            <a:pPr indent="0" lvl="0" marL="0" rtl="0" algn="l">
              <a:lnSpc>
                <a:spcPct val="90000"/>
              </a:lnSpc>
              <a:spcBef>
                <a:spcPts val="300"/>
              </a:spcBef>
              <a:spcAft>
                <a:spcPts val="0"/>
              </a:spcAft>
              <a:buNone/>
            </a:pPr>
            <a:r>
              <a:rPr b="1" i="1" lang="en" sz="1300" u="sng">
                <a:solidFill>
                  <a:srgbClr val="31B6FD"/>
                </a:solidFill>
              </a:rPr>
              <a:t>CRISPR Helps Engineer Future Treatments</a:t>
            </a:r>
            <a:endParaRPr b="1" i="1" sz="1300" u="sng">
              <a:solidFill>
                <a:srgbClr val="31B6FD"/>
              </a:solidFill>
            </a:endParaRPr>
          </a:p>
          <a:p>
            <a:pPr indent="-311150" lvl="0" marL="457200" rtl="0" algn="l">
              <a:lnSpc>
                <a:spcPct val="90000"/>
              </a:lnSpc>
              <a:spcBef>
                <a:spcPts val="300"/>
              </a:spcBef>
              <a:spcAft>
                <a:spcPts val="0"/>
              </a:spcAft>
              <a:buClr>
                <a:srgbClr val="31B6FD"/>
              </a:buClr>
              <a:buSzPts val="1300"/>
              <a:buAutoNum type="arabicParenR"/>
            </a:pPr>
            <a:r>
              <a:rPr lang="en" sz="1300">
                <a:solidFill>
                  <a:srgbClr val="31B6FD"/>
                </a:solidFill>
              </a:rPr>
              <a:t>Understanding past viruses and how a pathogenic disease operates at the host-pathogen interface. </a:t>
            </a:r>
            <a:endParaRPr sz="1300">
              <a:solidFill>
                <a:srgbClr val="31B6FD"/>
              </a:solidFill>
            </a:endParaRPr>
          </a:p>
          <a:p>
            <a:pPr indent="-323850" lvl="0" marL="457200" rtl="0" algn="l">
              <a:lnSpc>
                <a:spcPct val="90000"/>
              </a:lnSpc>
              <a:spcBef>
                <a:spcPts val="0"/>
              </a:spcBef>
              <a:spcAft>
                <a:spcPts val="0"/>
              </a:spcAft>
              <a:buClr>
                <a:srgbClr val="31B6FD"/>
              </a:buClr>
              <a:buSzPts val="1500"/>
              <a:buAutoNum type="arabicParenR"/>
            </a:pPr>
            <a:r>
              <a:rPr lang="en" sz="1300">
                <a:solidFill>
                  <a:srgbClr val="31B6FD"/>
                </a:solidFill>
              </a:rPr>
              <a:t>CRISPR-based genome engineering enables researchers to study how SARS-CoV-2 interacts with human cells and generate the appropriate cell models that could lead to faster discovery of a potential new treatment or an existing drug combination that may provide a treatment solution. </a:t>
            </a:r>
            <a:endParaRPr sz="1300">
              <a:solidFill>
                <a:srgbClr val="31B6FD"/>
              </a:solidFill>
            </a:endParaRPr>
          </a:p>
        </p:txBody>
      </p:sp>
      <p:sp>
        <p:nvSpPr>
          <p:cNvPr id="485" name="Google Shape;485;p59"/>
          <p:cNvSpPr txBox="1"/>
          <p:nvPr>
            <p:ph type="title"/>
          </p:nvPr>
        </p:nvSpPr>
        <p:spPr>
          <a:xfrm>
            <a:off x="457200" y="253746"/>
            <a:ext cx="8229600" cy="939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600"/>
              <a:t>Discussion</a:t>
            </a:r>
            <a:endParaRPr sz="3600"/>
          </a:p>
        </p:txBody>
      </p:sp>
      <p:sp>
        <p:nvSpPr>
          <p:cNvPr id="486" name="Google Shape;486;p59"/>
          <p:cNvSpPr txBox="1"/>
          <p:nvPr/>
        </p:nvSpPr>
        <p:spPr>
          <a:xfrm>
            <a:off x="248675" y="1482200"/>
            <a:ext cx="4092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ndara"/>
                <a:ea typeface="Candara"/>
                <a:cs typeface="Candara"/>
                <a:sym typeface="Candara"/>
              </a:rPr>
              <a:t>How can CRISPR help us win the fight against COVID-19?</a:t>
            </a:r>
            <a:endParaRPr sz="1600">
              <a:latin typeface="Candara"/>
              <a:ea typeface="Candara"/>
              <a:cs typeface="Candara"/>
              <a:sym typeface="Candar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60"/>
          <p:cNvSpPr txBox="1"/>
          <p:nvPr>
            <p:ph idx="1" type="body"/>
          </p:nvPr>
        </p:nvSpPr>
        <p:spPr>
          <a:xfrm>
            <a:off x="457205" y="2379439"/>
            <a:ext cx="7408200" cy="3508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300"/>
              </a:spcBef>
              <a:spcAft>
                <a:spcPts val="0"/>
              </a:spcAft>
              <a:buSzPts val="1500"/>
              <a:buNone/>
            </a:pPr>
            <a:r>
              <a:rPr b="1" i="1" lang="en" sz="1900" u="sng">
                <a:solidFill>
                  <a:srgbClr val="31B6FD"/>
                </a:solidFill>
              </a:rPr>
              <a:t>What is CRISPR used for that may be seen as controversial?</a:t>
            </a:r>
            <a:endParaRPr b="1" i="1" sz="1900" u="sng">
              <a:solidFill>
                <a:srgbClr val="31B6FD"/>
              </a:solidFill>
            </a:endParaRPr>
          </a:p>
          <a:p>
            <a:pPr indent="-349250" lvl="0" marL="457200" rtl="0" algn="l">
              <a:lnSpc>
                <a:spcPct val="100000"/>
              </a:lnSpc>
              <a:spcBef>
                <a:spcPts val="300"/>
              </a:spcBef>
              <a:spcAft>
                <a:spcPts val="0"/>
              </a:spcAft>
              <a:buClr>
                <a:srgbClr val="31B6FD"/>
              </a:buClr>
              <a:buSzPts val="1900"/>
              <a:buAutoNum type="arabicParenR"/>
            </a:pPr>
            <a:r>
              <a:rPr lang="en" sz="1900">
                <a:solidFill>
                  <a:srgbClr val="31B6FD"/>
                </a:solidFill>
              </a:rPr>
              <a:t>Turning pigs into organ donors</a:t>
            </a:r>
            <a:endParaRPr sz="1900">
              <a:solidFill>
                <a:srgbClr val="31B6FD"/>
              </a:solidFill>
            </a:endParaRPr>
          </a:p>
          <a:p>
            <a:pPr indent="-349250" lvl="0" marL="457200" rtl="0" algn="l">
              <a:lnSpc>
                <a:spcPct val="100000"/>
              </a:lnSpc>
              <a:spcBef>
                <a:spcPts val="0"/>
              </a:spcBef>
              <a:spcAft>
                <a:spcPts val="0"/>
              </a:spcAft>
              <a:buClr>
                <a:srgbClr val="31B6FD"/>
              </a:buClr>
              <a:buSzPts val="1900"/>
              <a:buAutoNum type="arabicParenR"/>
            </a:pPr>
            <a:r>
              <a:rPr lang="en" sz="1900">
                <a:solidFill>
                  <a:srgbClr val="31B6FD"/>
                </a:solidFill>
              </a:rPr>
              <a:t>Modifying human embryos</a:t>
            </a:r>
            <a:endParaRPr sz="1900">
              <a:solidFill>
                <a:srgbClr val="31B6FD"/>
              </a:solidFill>
            </a:endParaRPr>
          </a:p>
          <a:p>
            <a:pPr indent="-349250" lvl="0" marL="457200" rtl="0" algn="l">
              <a:lnSpc>
                <a:spcPct val="100000"/>
              </a:lnSpc>
              <a:spcBef>
                <a:spcPts val="0"/>
              </a:spcBef>
              <a:spcAft>
                <a:spcPts val="0"/>
              </a:spcAft>
              <a:buClr>
                <a:srgbClr val="31B6FD"/>
              </a:buClr>
              <a:buSzPts val="1900"/>
              <a:buAutoNum type="arabicParenR"/>
            </a:pPr>
            <a:r>
              <a:rPr lang="en" sz="1900">
                <a:solidFill>
                  <a:srgbClr val="31B6FD"/>
                </a:solidFill>
              </a:rPr>
              <a:t>Designer Babies</a:t>
            </a:r>
            <a:endParaRPr sz="1900">
              <a:solidFill>
                <a:srgbClr val="31B6FD"/>
              </a:solidFill>
            </a:endParaRPr>
          </a:p>
          <a:p>
            <a:pPr indent="0" lvl="0" marL="0" rtl="0" algn="l">
              <a:lnSpc>
                <a:spcPct val="100000"/>
              </a:lnSpc>
              <a:spcBef>
                <a:spcPts val="2900"/>
              </a:spcBef>
              <a:spcAft>
                <a:spcPts val="0"/>
              </a:spcAft>
              <a:buNone/>
            </a:pPr>
            <a:r>
              <a:rPr lang="en" sz="1900">
                <a:solidFill>
                  <a:srgbClr val="31B6FD"/>
                </a:solidFill>
              </a:rPr>
              <a:t>Otherwise, CRISPR is currently used to genetically modify food, change </a:t>
            </a:r>
            <a:r>
              <a:rPr lang="en" sz="1900">
                <a:solidFill>
                  <a:srgbClr val="31B6FD"/>
                </a:solidFill>
              </a:rPr>
              <a:t>color</a:t>
            </a:r>
            <a:r>
              <a:rPr lang="en" sz="1900">
                <a:solidFill>
                  <a:srgbClr val="31B6FD"/>
                </a:solidFill>
              </a:rPr>
              <a:t> of flowers, and genetically modify some farm animals.</a:t>
            </a:r>
            <a:endParaRPr sz="1900">
              <a:solidFill>
                <a:srgbClr val="31B6FD"/>
              </a:solidFill>
            </a:endParaRPr>
          </a:p>
          <a:p>
            <a:pPr indent="0" lvl="0" marL="0" rtl="0" algn="l">
              <a:lnSpc>
                <a:spcPct val="90000"/>
              </a:lnSpc>
              <a:spcBef>
                <a:spcPts val="300"/>
              </a:spcBef>
              <a:spcAft>
                <a:spcPts val="0"/>
              </a:spcAft>
              <a:buNone/>
            </a:pPr>
            <a:r>
              <a:t/>
            </a:r>
            <a:endParaRPr sz="1500">
              <a:solidFill>
                <a:srgbClr val="31B6FD"/>
              </a:solidFill>
            </a:endParaRPr>
          </a:p>
          <a:p>
            <a:pPr indent="0" lvl="0" marL="0" rtl="0" algn="l">
              <a:lnSpc>
                <a:spcPct val="90000"/>
              </a:lnSpc>
              <a:spcBef>
                <a:spcPts val="300"/>
              </a:spcBef>
              <a:spcAft>
                <a:spcPts val="0"/>
              </a:spcAft>
              <a:buSzPts val="1500"/>
              <a:buNone/>
            </a:pPr>
            <a:r>
              <a:t/>
            </a:r>
            <a:endParaRPr sz="1500">
              <a:solidFill>
                <a:srgbClr val="31B6FD"/>
              </a:solidFill>
            </a:endParaRPr>
          </a:p>
        </p:txBody>
      </p:sp>
      <p:sp>
        <p:nvSpPr>
          <p:cNvPr id="492" name="Google Shape;492;p60"/>
          <p:cNvSpPr txBox="1"/>
          <p:nvPr>
            <p:ph type="title"/>
          </p:nvPr>
        </p:nvSpPr>
        <p:spPr>
          <a:xfrm>
            <a:off x="457200" y="253746"/>
            <a:ext cx="8229600" cy="939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FFFFFF"/>
              </a:buClr>
              <a:buSzPts val="3300"/>
              <a:buFont typeface="Candara"/>
              <a:buNone/>
            </a:pPr>
            <a:r>
              <a:rPr lang="en" sz="3600"/>
              <a:t>Discussion</a:t>
            </a:r>
            <a:endParaRPr sz="3600"/>
          </a:p>
        </p:txBody>
      </p:sp>
      <p:sp>
        <p:nvSpPr>
          <p:cNvPr id="493" name="Google Shape;493;p60"/>
          <p:cNvSpPr txBox="1"/>
          <p:nvPr/>
        </p:nvSpPr>
        <p:spPr>
          <a:xfrm>
            <a:off x="248675" y="1482200"/>
            <a:ext cx="40920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Candara"/>
                <a:ea typeface="Candara"/>
                <a:cs typeface="Candara"/>
                <a:sym typeface="Candara"/>
              </a:rPr>
              <a:t>Ethics of </a:t>
            </a:r>
            <a:r>
              <a:rPr lang="en" sz="2800">
                <a:latin typeface="Candara"/>
                <a:ea typeface="Candara"/>
                <a:cs typeface="Candara"/>
                <a:sym typeface="Candara"/>
              </a:rPr>
              <a:t>CRISPR</a:t>
            </a:r>
            <a:endParaRPr sz="2800">
              <a:latin typeface="Candara"/>
              <a:ea typeface="Candara"/>
              <a:cs typeface="Candara"/>
              <a:sym typeface="Candar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ListServ</a:t>
            </a:r>
            <a:r>
              <a:rPr lang="en"/>
              <a:t>!</a:t>
            </a:r>
            <a:endParaRPr/>
          </a:p>
        </p:txBody>
      </p:sp>
      <p:sp>
        <p:nvSpPr>
          <p:cNvPr id="265" name="Google Shape;265;p29"/>
          <p:cNvSpPr txBox="1"/>
          <p:nvPr>
            <p:ph idx="1" type="body"/>
          </p:nvPr>
        </p:nvSpPr>
        <p:spPr>
          <a:xfrm>
            <a:off x="311700" y="1266325"/>
            <a:ext cx="49287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https://forms.gle/JQTBxE2jrcQ53tzs8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6" name="Google Shape;266;p29"/>
          <p:cNvSpPr txBox="1"/>
          <p:nvPr/>
        </p:nvSpPr>
        <p:spPr>
          <a:xfrm>
            <a:off x="5420025" y="1272050"/>
            <a:ext cx="3166200" cy="3484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solidFill>
                <a:srgbClr val="434343"/>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ctrTitle"/>
          </p:nvPr>
        </p:nvSpPr>
        <p:spPr>
          <a:xfrm>
            <a:off x="1003650" y="2142689"/>
            <a:ext cx="7136700" cy="10224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2200"/>
              <a:t>Receptor usage and cell entry of bat coronavirus HKU4</a:t>
            </a:r>
            <a:endParaRPr sz="2200"/>
          </a:p>
          <a:p>
            <a:pPr indent="0" lvl="0" marL="0" rtl="0" algn="ctr">
              <a:lnSpc>
                <a:spcPct val="115000"/>
              </a:lnSpc>
              <a:spcBef>
                <a:spcPts val="1200"/>
              </a:spcBef>
              <a:spcAft>
                <a:spcPts val="0"/>
              </a:spcAft>
              <a:buClr>
                <a:schemeClr val="dk1"/>
              </a:buClr>
              <a:buSzPts val="1100"/>
              <a:buFont typeface="Arial"/>
              <a:buNone/>
            </a:pPr>
            <a:r>
              <a:rPr lang="en" sz="2200"/>
              <a:t>provide insight into bat-to-human transmission of</a:t>
            </a:r>
            <a:endParaRPr sz="2200"/>
          </a:p>
          <a:p>
            <a:pPr indent="0" lvl="0" marL="0" rtl="0" algn="ctr">
              <a:lnSpc>
                <a:spcPct val="115000"/>
              </a:lnSpc>
              <a:spcBef>
                <a:spcPts val="1200"/>
              </a:spcBef>
              <a:spcAft>
                <a:spcPts val="1200"/>
              </a:spcAft>
              <a:buNone/>
            </a:pPr>
            <a:r>
              <a:rPr lang="en" sz="2200"/>
              <a:t>MERS coronavirus</a:t>
            </a:r>
            <a:endParaRPr/>
          </a:p>
        </p:txBody>
      </p:sp>
      <p:sp>
        <p:nvSpPr>
          <p:cNvPr id="272" name="Google Shape;272;p30"/>
          <p:cNvSpPr txBox="1"/>
          <p:nvPr/>
        </p:nvSpPr>
        <p:spPr>
          <a:xfrm>
            <a:off x="3139150" y="2876000"/>
            <a:ext cx="2332800" cy="40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Yang Yang</a:t>
            </a:r>
            <a:r>
              <a:rPr lang="en" sz="600">
                <a:latin typeface="Times New Roman"/>
                <a:ea typeface="Times New Roman"/>
                <a:cs typeface="Times New Roman"/>
                <a:sym typeface="Times New Roman"/>
              </a:rPr>
              <a:t>a,1</a:t>
            </a:r>
            <a:r>
              <a:rPr lang="en" sz="900">
                <a:latin typeface="Times New Roman"/>
                <a:ea typeface="Times New Roman"/>
                <a:cs typeface="Times New Roman"/>
                <a:sym typeface="Times New Roman"/>
              </a:rPr>
              <a:t>, Lanying Du</a:t>
            </a:r>
            <a:r>
              <a:rPr lang="en" sz="600">
                <a:latin typeface="Times New Roman"/>
                <a:ea typeface="Times New Roman"/>
                <a:cs typeface="Times New Roman"/>
                <a:sym typeface="Times New Roman"/>
              </a:rPr>
              <a:t>b,1</a:t>
            </a:r>
            <a:r>
              <a:rPr lang="en" sz="900">
                <a:latin typeface="Times New Roman"/>
                <a:ea typeface="Times New Roman"/>
                <a:cs typeface="Times New Roman"/>
                <a:sym typeface="Times New Roman"/>
              </a:rPr>
              <a:t>, Chang Liu</a:t>
            </a:r>
            <a:r>
              <a:rPr lang="en" sz="600">
                <a:latin typeface="Times New Roman"/>
                <a:ea typeface="Times New Roman"/>
                <a:cs typeface="Times New Roman"/>
                <a:sym typeface="Times New Roman"/>
              </a:rPr>
              <a:t>a,1</a:t>
            </a:r>
            <a:r>
              <a:rPr lang="en" sz="900">
                <a:latin typeface="Times New Roman"/>
                <a:ea typeface="Times New Roman"/>
                <a:cs typeface="Times New Roman"/>
                <a:sym typeface="Times New Roman"/>
              </a:rPr>
              <a:t>, Lili Wang</a:t>
            </a:r>
            <a:r>
              <a:rPr lang="en" sz="600">
                <a:latin typeface="Times New Roman"/>
                <a:ea typeface="Times New Roman"/>
                <a:cs typeface="Times New Roman"/>
                <a:sym typeface="Times New Roman"/>
              </a:rPr>
              <a:t>b</a:t>
            </a:r>
            <a:r>
              <a:rPr lang="en" sz="900">
                <a:latin typeface="Times New Roman"/>
                <a:ea typeface="Times New Roman"/>
                <a:cs typeface="Times New Roman"/>
                <a:sym typeface="Times New Roman"/>
              </a:rPr>
              <a:t>, Cuiqing Ma</a:t>
            </a:r>
            <a:r>
              <a:rPr lang="en" sz="600">
                <a:latin typeface="Times New Roman"/>
                <a:ea typeface="Times New Roman"/>
                <a:cs typeface="Times New Roman"/>
                <a:sym typeface="Times New Roman"/>
              </a:rPr>
              <a:t>b</a:t>
            </a:r>
            <a:r>
              <a:rPr lang="en" sz="900">
                <a:latin typeface="Times New Roman"/>
                <a:ea typeface="Times New Roman"/>
                <a:cs typeface="Times New Roman"/>
                <a:sym typeface="Times New Roman"/>
              </a:rPr>
              <a:t>, Jian Tang</a:t>
            </a:r>
            <a:r>
              <a:rPr lang="en" sz="600">
                <a:latin typeface="Times New Roman"/>
                <a:ea typeface="Times New Roman"/>
                <a:cs typeface="Times New Roman"/>
                <a:sym typeface="Times New Roman"/>
              </a:rPr>
              <a:t>b</a:t>
            </a:r>
            <a:r>
              <a:rPr lang="en" sz="900">
                <a:latin typeface="Times New Roman"/>
                <a:ea typeface="Times New Roman"/>
                <a:cs typeface="Times New Roman"/>
                <a:sym typeface="Times New Roman"/>
              </a:rPr>
              <a:t>, Ralph S. Baric</a:t>
            </a:r>
            <a:r>
              <a:rPr lang="en" sz="600">
                <a:latin typeface="Times New Roman"/>
                <a:ea typeface="Times New Roman"/>
                <a:cs typeface="Times New Roman"/>
                <a:sym typeface="Times New Roman"/>
              </a:rPr>
              <a:t>c</a:t>
            </a:r>
            <a:r>
              <a:rPr lang="en" sz="900">
                <a:latin typeface="Times New Roman"/>
                <a:ea typeface="Times New Roman"/>
                <a:cs typeface="Times New Roman"/>
                <a:sym typeface="Times New Roman"/>
              </a:rPr>
              <a:t>, Shibo </a:t>
            </a:r>
            <a:r>
              <a:rPr lang="en" sz="900">
                <a:latin typeface="Times New Roman"/>
                <a:ea typeface="Times New Roman"/>
                <a:cs typeface="Times New Roman"/>
                <a:sym typeface="Times New Roman"/>
              </a:rPr>
              <a:t>Jiang Md</a:t>
            </a:r>
            <a:r>
              <a:rPr lang="en" sz="600">
                <a:latin typeface="Times New Roman"/>
                <a:ea typeface="Times New Roman"/>
                <a:cs typeface="Times New Roman"/>
                <a:sym typeface="Times New Roman"/>
              </a:rPr>
              <a:t>,2</a:t>
            </a:r>
            <a:r>
              <a:rPr lang="en" sz="900">
                <a:latin typeface="Times New Roman"/>
                <a:ea typeface="Times New Roman"/>
                <a:cs typeface="Times New Roman"/>
                <a:sym typeface="Times New Roman"/>
              </a:rPr>
              <a:t>, and Fang Li</a:t>
            </a:r>
            <a:r>
              <a:rPr lang="en" sz="600">
                <a:latin typeface="Times New Roman"/>
                <a:ea typeface="Times New Roman"/>
                <a:cs typeface="Times New Roman"/>
                <a:sym typeface="Times New Roman"/>
              </a:rPr>
              <a:t>a,2</a:t>
            </a:r>
            <a:endParaRPr sz="600">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 sz="1500">
                <a:latin typeface="Times New Roman"/>
                <a:ea typeface="Times New Roman"/>
                <a:cs typeface="Times New Roman"/>
                <a:sym typeface="Times New Roman"/>
              </a:rPr>
              <a:t>Presented by Faria Haq</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200"/>
              <a:t>MERS coronavirus</a:t>
            </a:r>
            <a:endParaRPr sz="5400"/>
          </a:p>
          <a:p>
            <a:pPr indent="0" lvl="0" marL="457200" rtl="0" algn="l">
              <a:spcBef>
                <a:spcPts val="1200"/>
              </a:spcBef>
              <a:spcAft>
                <a:spcPts val="0"/>
              </a:spcAft>
              <a:buNone/>
            </a:pPr>
            <a:r>
              <a:t/>
            </a:r>
            <a:endParaRPr/>
          </a:p>
        </p:txBody>
      </p:sp>
      <p:sp>
        <p:nvSpPr>
          <p:cNvPr id="278" name="Google Shape;278;p31"/>
          <p:cNvSpPr txBox="1"/>
          <p:nvPr>
            <p:ph idx="1" type="body"/>
          </p:nvPr>
        </p:nvSpPr>
        <p:spPr>
          <a:xfrm>
            <a:off x="311700" y="1266325"/>
            <a:ext cx="8520600" cy="330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Coronavirus surveillance studies have suggested that MERS-CoV originated from animals, with bats as the likely natural reservoir.</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Understanding the pathogenesis and potential cross-species transmissibility of these bat coronaviruses is critical for evaluating long-term emerging disease potentials and for preventing and controlling the spread of bat-originated coronaviruses in humans.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This study investigates the receptor usage and cell entry mechanisms of HKU4 and HKU5, providing insight into how MERS- CoV and MERS-related bat coronaviruses can cross species barriers, adapt to human cells, and gain infectivity in humans.</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9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Receptor </a:t>
            </a:r>
            <a:r>
              <a:rPr lang="en"/>
              <a:t>Recognition And</a:t>
            </a:r>
            <a:r>
              <a:rPr lang="en"/>
              <a:t> Membrane Fusion</a:t>
            </a:r>
            <a:endParaRPr/>
          </a:p>
        </p:txBody>
      </p:sp>
      <p:sp>
        <p:nvSpPr>
          <p:cNvPr id="284" name="Google Shape;284;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An envelope-anchored spike protein mediates coronavirus entry into host cells by first binding to a host receptor through its S1 subunit and then fusing the host and viral membranes via its S2 subunit.</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Specific RBD (receptor-binding domain) in MERS-CoV spike S1 subunit binds human DPP4 with high affinity. This means that the binding of the coronavirus to the host receptor is occuring.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MERS-CoV RBD shares 56% and 54% sequence similarity with the corresponding S1 domain in HKU4 and HKU5 however, residue changes occur.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Coronavirus entry into host cells is limited by receptor recognition and also by membrane fusion.</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However, the mechanisms for human cell entry by bat coronaviruses are poorly understood, leaving a critical missing link in the bat-to-human transmission of coronaviruses. Therefore, examining the cell entry of HKU4 and HKU5 can provide novel knowledge of the causes of MERS-CoV (and SARS-CoV) infections in humans.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AlphaScreen protein–protein binding assay</a:t>
            </a:r>
            <a:endParaRPr/>
          </a:p>
        </p:txBody>
      </p:sp>
      <p:sp>
        <p:nvSpPr>
          <p:cNvPr id="290" name="Google Shape;290;p33"/>
          <p:cNvSpPr txBox="1"/>
          <p:nvPr>
            <p:ph idx="1" type="body"/>
          </p:nvPr>
        </p:nvSpPr>
        <p:spPr>
          <a:xfrm>
            <a:off x="311700" y="1266325"/>
            <a:ext cx="49332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solidFill>
                  <a:srgbClr val="000000"/>
                </a:solidFill>
                <a:latin typeface="Times New Roman"/>
                <a:ea typeface="Times New Roman"/>
                <a:cs typeface="Times New Roman"/>
                <a:sym typeface="Times New Roman"/>
              </a:rPr>
              <a:t>AlphaScreen protein–protein binding assay showed that whereas the MERS-CoV S1 domain bound human DPP4 (hDPP4) with significantly higher affinity than it bound bat DPP4 (bDPP4), the corresponding HKU4 S1 domain bound bDPP4 slightly better than it bound hDPP4 (Fig. 1A). In contrast, the HKU5 S1 domain did not bind hDPP4 or bDPP4. As a control, the SARS-CoV S1 domain only bound its own receptor human angiotensin-converting enzyme 2, but not hDPP4 or bDPP4.</a:t>
            </a:r>
            <a:endParaRPr sz="13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700"/>
          </a:p>
        </p:txBody>
      </p:sp>
      <p:pic>
        <p:nvPicPr>
          <p:cNvPr id="291" name="Google Shape;291;p33"/>
          <p:cNvPicPr preferRelativeResize="0"/>
          <p:nvPr/>
        </p:nvPicPr>
        <p:blipFill rotWithShape="1">
          <a:blip r:embed="rId3">
            <a:alphaModFix/>
          </a:blip>
          <a:srcRect b="60553" l="0" r="0" t="0"/>
          <a:stretch/>
        </p:blipFill>
        <p:spPr>
          <a:xfrm>
            <a:off x="5203675" y="1335350"/>
            <a:ext cx="3899100" cy="1782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Pull-Down Assay </a:t>
            </a:r>
            <a:endParaRPr/>
          </a:p>
        </p:txBody>
      </p:sp>
      <p:sp>
        <p:nvSpPr>
          <p:cNvPr id="297" name="Google Shape;297;p34"/>
          <p:cNvSpPr txBox="1"/>
          <p:nvPr>
            <p:ph idx="1" type="body"/>
          </p:nvPr>
        </p:nvSpPr>
        <p:spPr>
          <a:xfrm>
            <a:off x="311700" y="1266325"/>
            <a:ext cx="4467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Pull-down assay </a:t>
            </a:r>
            <a:r>
              <a:rPr lang="en" sz="1400">
                <a:solidFill>
                  <a:srgbClr val="000000"/>
                </a:solidFill>
                <a:latin typeface="Times New Roman"/>
                <a:ea typeface="Times New Roman"/>
                <a:cs typeface="Times New Roman"/>
                <a:sym typeface="Times New Roman"/>
              </a:rPr>
              <a:t>revealed that hDPP4 was more efficient than bDPP4 at pulling down the MERS-CoV S1 domain from solution, whereas both hDPP4 and bDPP4 pulled down the HKU4 S1 domain efficiently (Fig. 1B). In contrast, neither hDPP4 nor bDPP4 pulled down the SARS-CoV or HKU5 S1 domain.</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900">
              <a:solidFill>
                <a:srgbClr val="000000"/>
              </a:solidFill>
              <a:latin typeface="Arial"/>
              <a:ea typeface="Arial"/>
              <a:cs typeface="Arial"/>
              <a:sym typeface="Arial"/>
            </a:endParaRPr>
          </a:p>
        </p:txBody>
      </p:sp>
      <p:pic>
        <p:nvPicPr>
          <p:cNvPr id="298" name="Google Shape;298;p34"/>
          <p:cNvPicPr preferRelativeResize="0"/>
          <p:nvPr/>
        </p:nvPicPr>
        <p:blipFill rotWithShape="1">
          <a:blip r:embed="rId3">
            <a:alphaModFix/>
          </a:blip>
          <a:srcRect b="34377" l="0" r="0" t="38636"/>
          <a:stretch/>
        </p:blipFill>
        <p:spPr>
          <a:xfrm>
            <a:off x="4606350" y="1266325"/>
            <a:ext cx="4798975" cy="1777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